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Lst>
  <p:notesMasterIdLst>
    <p:notesMasterId r:id="rId34"/>
  </p:notesMasterIdLst>
  <p:sldIdLst>
    <p:sldId id="257" r:id="rId2"/>
    <p:sldId id="259" r:id="rId3"/>
    <p:sldId id="260" r:id="rId4"/>
    <p:sldId id="261" r:id="rId5"/>
    <p:sldId id="272" r:id="rId6"/>
    <p:sldId id="273" r:id="rId7"/>
    <p:sldId id="274" r:id="rId8"/>
    <p:sldId id="275" r:id="rId9"/>
    <p:sldId id="262" r:id="rId10"/>
    <p:sldId id="263" r:id="rId11"/>
    <p:sldId id="264" r:id="rId12"/>
    <p:sldId id="265" r:id="rId13"/>
    <p:sldId id="266" r:id="rId14"/>
    <p:sldId id="267" r:id="rId15"/>
    <p:sldId id="270" r:id="rId16"/>
    <p:sldId id="269" r:id="rId17"/>
    <p:sldId id="271" r:id="rId18"/>
    <p:sldId id="276" r:id="rId19"/>
    <p:sldId id="277" r:id="rId20"/>
    <p:sldId id="278" r:id="rId21"/>
    <p:sldId id="279" r:id="rId22"/>
    <p:sldId id="280" r:id="rId23"/>
    <p:sldId id="281" r:id="rId24"/>
    <p:sldId id="282" r:id="rId25"/>
    <p:sldId id="285" r:id="rId26"/>
    <p:sldId id="286" r:id="rId27"/>
    <p:sldId id="287" r:id="rId28"/>
    <p:sldId id="288" r:id="rId29"/>
    <p:sldId id="289"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1" d="100"/>
          <a:sy n="81" d="100"/>
        </p:scale>
        <p:origin x="-3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20133-5FC3-427B-B88E-88493D850C26}" type="datetimeFigureOut">
              <a:rPr lang="en-IN" smtClean="0"/>
              <a:t>23-08-2020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B8A89-323F-447F-A042-616F55659E2A}" type="slidenum">
              <a:rPr lang="en-IN" smtClean="0"/>
              <a:t>‹#›</a:t>
            </a:fld>
            <a:endParaRPr lang="en-IN"/>
          </a:p>
        </p:txBody>
      </p:sp>
    </p:spTree>
    <p:extLst>
      <p:ext uri="{BB962C8B-B14F-4D97-AF65-F5344CB8AC3E}">
        <p14:creationId xmlns:p14="http://schemas.microsoft.com/office/powerpoint/2010/main" val="156475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48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bf0f624f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bf0f624fa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48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bf0f624fa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bf0f624fa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357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8/23/2020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90090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423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205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5256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54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342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7497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811917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9983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983458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45105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990478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98886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88924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8230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77893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2706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8/23/2020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8066363"/>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1507067" y="1239400"/>
            <a:ext cx="8146800" cy="859200"/>
          </a:xfrm>
          <a:prstGeom prst="rect">
            <a:avLst/>
          </a:prstGeom>
          <a:noFill/>
          <a:ln>
            <a:noFill/>
          </a:ln>
        </p:spPr>
        <p:txBody>
          <a:bodyPr spcFirstLastPara="1" wrap="square" lIns="121900" tIns="121900" rIns="121900" bIns="121900" anchor="t" anchorCtr="0">
            <a:noAutofit/>
          </a:bodyPr>
          <a:lstStyle/>
          <a:p>
            <a:endParaRPr sz="2400">
              <a:latin typeface="Trebuchet MS"/>
              <a:ea typeface="Trebuchet MS"/>
              <a:cs typeface="Trebuchet MS"/>
              <a:sym typeface="Trebuchet MS"/>
            </a:endParaRPr>
          </a:p>
        </p:txBody>
      </p:sp>
      <p:sp>
        <p:nvSpPr>
          <p:cNvPr id="144" name="Google Shape;144;p18"/>
          <p:cNvSpPr txBox="1"/>
          <p:nvPr/>
        </p:nvSpPr>
        <p:spPr>
          <a:xfrm>
            <a:off x="2104119" y="167875"/>
            <a:ext cx="7585200" cy="1356463"/>
          </a:xfrm>
          <a:prstGeom prst="rect">
            <a:avLst/>
          </a:prstGeom>
          <a:noFill/>
          <a:ln>
            <a:noFill/>
          </a:ln>
        </p:spPr>
        <p:txBody>
          <a:bodyPr spcFirstLastPara="1" wrap="square" lIns="121900" tIns="121900" rIns="121900" bIns="121900" anchor="t" anchorCtr="0">
            <a:noAutofit/>
          </a:bodyPr>
          <a:lstStyle/>
          <a:p>
            <a:r>
              <a:rPr lang="en" sz="8800" b="1" dirty="0" smtClean="0">
                <a:solidFill>
                  <a:schemeClr val="bg1"/>
                </a:solidFill>
                <a:latin typeface="Times New Roman" pitchFamily="18" charset="0"/>
                <a:ea typeface="Trebuchet MS"/>
                <a:cs typeface="Times New Roman" pitchFamily="18" charset="0"/>
                <a:sym typeface="Trebuchet MS"/>
              </a:rPr>
              <a:t>BONPOD</a:t>
            </a:r>
            <a:r>
              <a:rPr lang="en" sz="8800" b="1" dirty="0" smtClean="0">
                <a:solidFill>
                  <a:schemeClr val="bg1"/>
                </a:solidFill>
                <a:latin typeface="Trebuchet MS"/>
                <a:ea typeface="Trebuchet MS"/>
                <a:cs typeface="Trebuchet MS"/>
                <a:sym typeface="Trebuchet MS"/>
              </a:rPr>
              <a:t> </a:t>
            </a:r>
            <a:endParaRPr sz="8800" b="1" dirty="0">
              <a:solidFill>
                <a:schemeClr val="bg1"/>
              </a:solidFill>
              <a:highlight>
                <a:srgbClr val="D9D9D9"/>
              </a:highlight>
              <a:latin typeface="Trebuchet MS"/>
              <a:ea typeface="Trebuchet MS"/>
              <a:cs typeface="Trebuchet MS"/>
              <a:sym typeface="Trebuchet MS"/>
            </a:endParaRPr>
          </a:p>
        </p:txBody>
      </p:sp>
      <p:sp>
        <p:nvSpPr>
          <p:cNvPr id="147" name="Google Shape;147;p18"/>
          <p:cNvSpPr txBox="1"/>
          <p:nvPr/>
        </p:nvSpPr>
        <p:spPr>
          <a:xfrm>
            <a:off x="1" y="2906598"/>
            <a:ext cx="5769162" cy="2990109"/>
          </a:xfrm>
          <a:prstGeom prst="rect">
            <a:avLst/>
          </a:prstGeom>
          <a:noFill/>
          <a:ln>
            <a:noFill/>
          </a:ln>
        </p:spPr>
        <p:txBody>
          <a:bodyPr spcFirstLastPara="1" wrap="square" lIns="121900" tIns="121900" rIns="121900" bIns="121900" anchor="t" anchorCtr="0">
            <a:noAutofit/>
          </a:bodyPr>
          <a:lstStyle/>
          <a:p>
            <a:pPr marL="1828754"/>
            <a:r>
              <a:rPr lang="en" sz="2000" b="1" dirty="0" smtClean="0">
                <a:solidFill>
                  <a:schemeClr val="bg1"/>
                </a:solidFill>
                <a:latin typeface="Times New Roman" pitchFamily="18" charset="0"/>
                <a:ea typeface="Trebuchet MS"/>
                <a:cs typeface="Times New Roman" pitchFamily="18" charset="0"/>
                <a:sym typeface="Trebuchet MS"/>
              </a:rPr>
              <a:t>By:</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Pranav </a:t>
            </a:r>
            <a:r>
              <a:rPr lang="en" sz="2000" dirty="0" smtClean="0">
                <a:solidFill>
                  <a:schemeClr val="bg1"/>
                </a:solidFill>
                <a:latin typeface="Times New Roman" pitchFamily="18" charset="0"/>
                <a:ea typeface="Trebuchet MS"/>
                <a:cs typeface="Times New Roman" pitchFamily="18" charset="0"/>
                <a:sym typeface="Trebuchet MS"/>
              </a:rPr>
              <a:t>Kumar- 16UG08032</a:t>
            </a:r>
            <a:endParaRPr lang="en" sz="2000" dirty="0">
              <a:solidFill>
                <a:schemeClr val="bg1"/>
              </a:solidFill>
              <a:latin typeface="Times New Roman" pitchFamily="18" charset="0"/>
              <a:ea typeface="Trebuchet MS"/>
              <a:cs typeface="Times New Roman" pitchFamily="18" charset="0"/>
              <a:sym typeface="Trebuchet MS"/>
            </a:endParaRPr>
          </a:p>
          <a:p>
            <a:pPr marL="1828754"/>
            <a:r>
              <a:rPr lang="en" sz="2000" dirty="0">
                <a:solidFill>
                  <a:schemeClr val="bg1"/>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 Pranjal </a:t>
            </a:r>
            <a:r>
              <a:rPr lang="en" sz="2000" dirty="0" smtClean="0">
                <a:solidFill>
                  <a:schemeClr val="bg1"/>
                </a:solidFill>
                <a:latin typeface="Times New Roman" pitchFamily="18" charset="0"/>
                <a:ea typeface="Trebuchet MS"/>
                <a:cs typeface="Times New Roman" pitchFamily="18" charset="0"/>
                <a:sym typeface="Trebuchet MS"/>
              </a:rPr>
              <a:t>Gupta  </a:t>
            </a:r>
            <a:r>
              <a:rPr lang="en" sz="2000" dirty="0">
                <a:solidFill>
                  <a:schemeClr val="bg1"/>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16UG08034</a:t>
            </a:r>
            <a:endParaRPr lang="en" sz="2000" dirty="0">
              <a:solidFill>
                <a:schemeClr val="bg1"/>
              </a:solidFill>
              <a:latin typeface="Times New Roman" pitchFamily="18" charset="0"/>
              <a:ea typeface="Trebuchet MS"/>
              <a:cs typeface="Times New Roman" pitchFamily="18" charset="0"/>
              <a:sym typeface="Trebuchet MS"/>
            </a:endParaRPr>
          </a:p>
          <a:p>
            <a:pPr marL="1828754"/>
            <a:r>
              <a:rPr lang="en" sz="2000" dirty="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Sapna </a:t>
            </a:r>
            <a:r>
              <a:rPr lang="en" sz="2000" dirty="0" smtClean="0">
                <a:solidFill>
                  <a:schemeClr val="bg1"/>
                </a:solidFill>
                <a:latin typeface="Times New Roman" pitchFamily="18" charset="0"/>
                <a:ea typeface="Trebuchet MS"/>
                <a:cs typeface="Times New Roman" pitchFamily="18" charset="0"/>
                <a:sym typeface="Trebuchet MS"/>
              </a:rPr>
              <a:t>Kumari </a:t>
            </a:r>
            <a:r>
              <a:rPr lang="en" sz="2000" dirty="0">
                <a:solidFill>
                  <a:schemeClr val="bg1"/>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16UG08046</a:t>
            </a:r>
            <a:endParaRPr lang="en" sz="2000" dirty="0">
              <a:solidFill>
                <a:schemeClr val="bg1"/>
              </a:solidFill>
              <a:latin typeface="Times New Roman" pitchFamily="18" charset="0"/>
              <a:ea typeface="Trebuchet MS"/>
              <a:cs typeface="Times New Roman" pitchFamily="18" charset="0"/>
              <a:sym typeface="Trebuchet MS"/>
            </a:endParaRPr>
          </a:p>
          <a:p>
            <a:pPr marL="1828754"/>
            <a:r>
              <a:rPr lang="en" sz="2000" dirty="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bg1"/>
                </a:solidFill>
                <a:latin typeface="Times New Roman" pitchFamily="18" charset="0"/>
                <a:ea typeface="Trebuchet MS"/>
                <a:cs typeface="Times New Roman" pitchFamily="18" charset="0"/>
                <a:sym typeface="Trebuchet MS"/>
              </a:rPr>
              <a:t>Saranya </a:t>
            </a:r>
            <a:r>
              <a:rPr lang="en" sz="2000" dirty="0" smtClean="0">
                <a:solidFill>
                  <a:schemeClr val="bg1"/>
                </a:solidFill>
                <a:latin typeface="Times New Roman" pitchFamily="18" charset="0"/>
                <a:ea typeface="Trebuchet MS"/>
                <a:cs typeface="Times New Roman" pitchFamily="18" charset="0"/>
                <a:sym typeface="Trebuchet MS"/>
              </a:rPr>
              <a:t>T–         16UG08047</a:t>
            </a:r>
          </a:p>
          <a:p>
            <a:pPr marL="1828754"/>
            <a:endParaRPr lang="en" sz="2000" dirty="0">
              <a:solidFill>
                <a:schemeClr val="tx2">
                  <a:lumMod val="20000"/>
                  <a:lumOff val="80000"/>
                </a:schemeClr>
              </a:solidFill>
              <a:latin typeface="Times New Roman" pitchFamily="18" charset="0"/>
              <a:ea typeface="Trebuchet MS"/>
              <a:cs typeface="Times New Roman" pitchFamily="18" charset="0"/>
              <a:sym typeface="Trebuchet MS"/>
            </a:endParaRPr>
          </a:p>
          <a:p>
            <a:pPr marL="1828754"/>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Under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the Guidance of: </a:t>
            </a:r>
          </a:p>
          <a:p>
            <a:pPr marL="1828754"/>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b="1" dirty="0" smtClean="0">
                <a:solidFill>
                  <a:schemeClr val="tx2">
                    <a:lumMod val="20000"/>
                    <a:lumOff val="80000"/>
                  </a:schemeClr>
                </a:solidFill>
                <a:latin typeface="Times New Roman" pitchFamily="18" charset="0"/>
                <a:ea typeface="Trebuchet MS"/>
                <a:cs typeface="Times New Roman" pitchFamily="18" charset="0"/>
                <a:sym typeface="Trebuchet MS"/>
              </a:rPr>
              <a:t>Dr</a:t>
            </a:r>
            <a:r>
              <a:rPr lang="en" sz="2000" b="1" dirty="0" smtClean="0">
                <a:solidFill>
                  <a:schemeClr val="tx2">
                    <a:lumMod val="20000"/>
                    <a:lumOff val="80000"/>
                  </a:schemeClr>
                </a:solidFill>
                <a:latin typeface="Times New Roman" pitchFamily="18" charset="0"/>
                <a:ea typeface="Trebuchet MS"/>
                <a:cs typeface="Times New Roman" pitchFamily="18" charset="0"/>
                <a:sym typeface="Trebuchet MS"/>
              </a:rPr>
              <a:t>. Rubini P </a:t>
            </a:r>
          </a:p>
          <a:p>
            <a:pPr marL="1828754"/>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b="1" dirty="0" smtClean="0">
                <a:solidFill>
                  <a:schemeClr val="tx2">
                    <a:lumMod val="20000"/>
                    <a:lumOff val="80000"/>
                  </a:schemeClr>
                </a:solidFill>
                <a:latin typeface="Times New Roman" pitchFamily="18" charset="0"/>
                <a:ea typeface="Trebuchet MS"/>
                <a:cs typeface="Times New Roman" pitchFamily="18" charset="0"/>
                <a:sym typeface="Trebuchet MS"/>
              </a:rPr>
              <a:t>Associate </a:t>
            </a:r>
            <a:r>
              <a:rPr lang="en" sz="2000" b="1" dirty="0" smtClean="0">
                <a:solidFill>
                  <a:schemeClr val="tx2">
                    <a:lumMod val="20000"/>
                    <a:lumOff val="80000"/>
                  </a:schemeClr>
                </a:solidFill>
                <a:latin typeface="Times New Roman" pitchFamily="18" charset="0"/>
                <a:ea typeface="Trebuchet MS"/>
                <a:cs typeface="Times New Roman" pitchFamily="18" charset="0"/>
                <a:sym typeface="Trebuchet MS"/>
              </a:rPr>
              <a:t>Professor  </a:t>
            </a:r>
          </a:p>
          <a:p>
            <a:pPr marL="1828754"/>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Dept</a:t>
            </a:r>
            <a:r>
              <a:rPr lang="en" sz="2000" dirty="0" smtClean="0">
                <a:solidFill>
                  <a:schemeClr val="tx2">
                    <a:lumMod val="20000"/>
                    <a:lumOff val="80000"/>
                  </a:schemeClr>
                </a:solidFill>
                <a:latin typeface="Times New Roman" pitchFamily="18" charset="0"/>
                <a:ea typeface="Trebuchet MS"/>
                <a:cs typeface="Times New Roman" pitchFamily="18" charset="0"/>
                <a:sym typeface="Trebuchet MS"/>
              </a:rPr>
              <a:t>. of CSE,SOET</a:t>
            </a:r>
          </a:p>
          <a:p>
            <a:pPr marL="1828754"/>
            <a:endParaRPr lang="en" sz="2000" dirty="0">
              <a:solidFill>
                <a:srgbClr val="7030A0"/>
              </a:solidFill>
              <a:latin typeface="Times New Roman" pitchFamily="18" charset="0"/>
              <a:ea typeface="Trebuchet MS"/>
              <a:cs typeface="Times New Roman" pitchFamily="18" charset="0"/>
              <a:sym typeface="Trebuchet MS"/>
            </a:endParaRPr>
          </a:p>
          <a:p>
            <a:pPr marL="1828754"/>
            <a:endParaRPr sz="2000" dirty="0">
              <a:solidFill>
                <a:srgbClr val="7030A0"/>
              </a:solidFill>
              <a:latin typeface="Times New Roman" pitchFamily="18" charset="0"/>
              <a:ea typeface="Trebuchet MS"/>
              <a:cs typeface="Times New Roman" pitchFamily="18" charset="0"/>
              <a:sym typeface="Trebuchet M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732" y="1563493"/>
            <a:ext cx="6129762" cy="3940512"/>
          </a:xfrm>
          <a:prstGeom prst="rect">
            <a:avLst/>
          </a:prstGeom>
        </p:spPr>
      </p:pic>
    </p:spTree>
    <p:extLst>
      <p:ext uri="{BB962C8B-B14F-4D97-AF65-F5344CB8AC3E}">
        <p14:creationId xmlns:p14="http://schemas.microsoft.com/office/powerpoint/2010/main" val="1522987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28"/>
          <p:cNvSpPr txBox="1">
            <a:spLocks noGrp="1"/>
          </p:cNvSpPr>
          <p:nvPr>
            <p:ph idx="1"/>
          </p:nvPr>
        </p:nvSpPr>
        <p:spPr>
          <a:xfrm>
            <a:off x="339971" y="1524000"/>
            <a:ext cx="9566029" cy="5240214"/>
          </a:xfrm>
          <a:prstGeom prst="rect">
            <a:avLst/>
          </a:prstGeom>
        </p:spPr>
        <p:txBody>
          <a:bodyPr spcFirstLastPara="1" vert="horz" wrap="square" lIns="91433" tIns="45700" rIns="91433" bIns="45700" rtlCol="0" anchor="t" anchorCtr="0">
            <a:noAutofit/>
          </a:bodyPr>
          <a:lstStyle/>
          <a:p>
            <a:pPr marL="0" indent="0">
              <a:lnSpc>
                <a:spcPct val="150000"/>
              </a:lnSpc>
              <a:spcBef>
                <a:spcPts val="1600"/>
              </a:spcBef>
              <a:buClr>
                <a:schemeClr val="dk1"/>
              </a:buClr>
              <a:buSzPts val="1100"/>
              <a:buNone/>
            </a:pPr>
            <a:r>
              <a:rPr lang="en" b="1" dirty="0">
                <a:solidFill>
                  <a:schemeClr val="dk1"/>
                </a:solidFill>
                <a:latin typeface="Times New Roman" pitchFamily="18" charset="0"/>
                <a:ea typeface="Arial"/>
                <a:cs typeface="Times New Roman" pitchFamily="18" charset="0"/>
                <a:sym typeface="Arial"/>
              </a:rPr>
              <a:t>PROPOSED SYSTEM:</a:t>
            </a:r>
            <a:endParaRPr b="1" dirty="0">
              <a:solidFill>
                <a:schemeClr val="dk1"/>
              </a:solidFill>
              <a:latin typeface="Times New Roman" pitchFamily="18" charset="0"/>
              <a:ea typeface="Arial"/>
              <a:cs typeface="Times New Roman" pitchFamily="18" charset="0"/>
              <a:sym typeface="Arial"/>
            </a:endParaRPr>
          </a:p>
          <a:p>
            <a:r>
              <a:rPr lang="en-US" sz="2000" dirty="0">
                <a:solidFill>
                  <a:schemeClr val="bg1"/>
                </a:solidFill>
                <a:latin typeface="Times New Roman" pitchFamily="18" charset="0"/>
                <a:cs typeface="Times New Roman" pitchFamily="18" charset="0"/>
              </a:rPr>
              <a:t>To overcome the drawbacks of the existing system, the proposed system has been evolved. Capsule hotels have since become a viable option for solo travelers or groups looking to budget their accommodation in </a:t>
            </a:r>
            <a:r>
              <a:rPr lang="en-US" sz="2000" dirty="0" smtClean="0">
                <a:solidFill>
                  <a:schemeClr val="bg1"/>
                </a:solidFill>
                <a:latin typeface="Times New Roman" pitchFamily="18" charset="0"/>
                <a:cs typeface="Times New Roman" pitchFamily="18" charset="0"/>
              </a:rPr>
              <a:t>India, including </a:t>
            </a:r>
            <a:r>
              <a:rPr lang="en-US" sz="2000" dirty="0">
                <a:solidFill>
                  <a:schemeClr val="bg1"/>
                </a:solidFill>
                <a:latin typeface="Times New Roman" pitchFamily="18" charset="0"/>
                <a:cs typeface="Times New Roman" pitchFamily="18" charset="0"/>
              </a:rPr>
              <a:t>its capital city of Mumbai. POD hotels bring latest technology enabled cubical capsules that facilitate different facilities which is an amazing experience for travelers.</a:t>
            </a:r>
            <a:endParaRPr lang="en-IN" sz="2000" dirty="0">
              <a:solidFill>
                <a:schemeClr val="bg1"/>
              </a:solidFill>
              <a:latin typeface="Times New Roman" pitchFamily="18" charset="0"/>
              <a:cs typeface="Times New Roman" pitchFamily="18" charset="0"/>
            </a:endParaRPr>
          </a:p>
          <a:p>
            <a:pPr marL="0" indent="0">
              <a:buNone/>
            </a:pPr>
            <a:r>
              <a:rPr lang="en-US" dirty="0"/>
              <a:t> </a:t>
            </a:r>
            <a:r>
              <a:rPr lang="en-IN" dirty="0"/>
              <a:t> </a:t>
            </a:r>
            <a:r>
              <a:rPr lang="en-IN" dirty="0" smtClean="0"/>
              <a:t>     </a:t>
            </a:r>
            <a:r>
              <a:rPr lang="en-US" b="1" dirty="0" smtClean="0">
                <a:solidFill>
                  <a:schemeClr val="bg1"/>
                </a:solidFill>
                <a:latin typeface="Times New Roman" pitchFamily="18" charset="0"/>
                <a:cs typeface="Times New Roman" pitchFamily="18" charset="0"/>
              </a:rPr>
              <a:t>Advantage</a:t>
            </a:r>
            <a:r>
              <a:rPr lang="en-US" b="1" dirty="0">
                <a:solidFill>
                  <a:schemeClr val="bg1"/>
                </a:solidFill>
                <a:latin typeface="Times New Roman" pitchFamily="18" charset="0"/>
                <a:cs typeface="Times New Roman" pitchFamily="18" charset="0"/>
              </a:rPr>
              <a:t>:</a:t>
            </a:r>
            <a:endParaRPr lang="en-IN" b="1" dirty="0">
              <a:solidFill>
                <a:schemeClr val="bg1"/>
              </a:solidFill>
              <a:latin typeface="Times New Roman" pitchFamily="18" charset="0"/>
              <a:cs typeface="Times New Roman" pitchFamily="18" charset="0"/>
            </a:endParaRPr>
          </a:p>
          <a:p>
            <a:pPr lvl="1">
              <a:buFont typeface="Wingdings" panose="05000000000000000000" pitchFamily="2" charset="2"/>
              <a:buChar char="§"/>
            </a:pPr>
            <a:r>
              <a:rPr lang="en-US" sz="2000" b="1" dirty="0">
                <a:latin typeface="Times New Roman" pitchFamily="18" charset="0"/>
                <a:cs typeface="Times New Roman" pitchFamily="18" charset="0"/>
              </a:rPr>
              <a:t>Convenient </a:t>
            </a:r>
            <a:r>
              <a:rPr lang="en-US" sz="2000" b="1" dirty="0" smtClean="0">
                <a:latin typeface="Times New Roman" pitchFamily="18" charset="0"/>
                <a:cs typeface="Times New Roman" pitchFamily="18" charset="0"/>
              </a:rPr>
              <a:t>Location</a:t>
            </a:r>
          </a:p>
          <a:p>
            <a:pPr lvl="1">
              <a:buFont typeface="Wingdings" panose="05000000000000000000" pitchFamily="2" charset="2"/>
              <a:buChar char="§"/>
            </a:pPr>
            <a:r>
              <a:rPr lang="en-US" sz="2000" b="1" dirty="0">
                <a:latin typeface="Times New Roman" pitchFamily="18" charset="0"/>
                <a:cs typeface="Times New Roman" pitchFamily="18" charset="0"/>
              </a:rPr>
              <a:t>24-Hour </a:t>
            </a:r>
            <a:r>
              <a:rPr lang="en-US" sz="2000" b="1" dirty="0" smtClean="0">
                <a:latin typeface="Times New Roman" pitchFamily="18" charset="0"/>
                <a:cs typeface="Times New Roman" pitchFamily="18" charset="0"/>
              </a:rPr>
              <a:t>Check-in</a:t>
            </a:r>
          </a:p>
          <a:p>
            <a:pPr lvl="1">
              <a:buFont typeface="Wingdings" panose="05000000000000000000" pitchFamily="2" charset="2"/>
              <a:buChar char="§"/>
            </a:pPr>
            <a:r>
              <a:rPr lang="en-US" sz="2000" b="1" dirty="0" smtClean="0">
                <a:latin typeface="Times New Roman" pitchFamily="18" charset="0"/>
                <a:cs typeface="Times New Roman" pitchFamily="18" charset="0"/>
              </a:rPr>
              <a:t>Hygienic </a:t>
            </a:r>
            <a:r>
              <a:rPr lang="en-US" sz="2000" b="1" dirty="0">
                <a:latin typeface="Times New Roman" pitchFamily="18" charset="0"/>
                <a:cs typeface="Times New Roman" pitchFamily="18" charset="0"/>
              </a:rPr>
              <a:t>Beds &amp; Bathrooms</a:t>
            </a:r>
            <a:endParaRPr lang="en-IN" sz="2000" dirty="0">
              <a:latin typeface="Times New Roman" pitchFamily="18" charset="0"/>
              <a:cs typeface="Times New Roman" pitchFamily="18" charset="0"/>
            </a:endParaRPr>
          </a:p>
          <a:p>
            <a:pPr marL="0" indent="0">
              <a:buNone/>
            </a:pPr>
            <a:r>
              <a:rPr lang="en-US" sz="1600" b="1" dirty="0"/>
              <a:t> </a:t>
            </a:r>
            <a:endParaRPr lang="en-IN" sz="1600" dirty="0"/>
          </a:p>
          <a:p>
            <a:pPr lvl="1">
              <a:buFont typeface="Wingdings" panose="05000000000000000000" pitchFamily="2" charset="2"/>
              <a:buChar char="§"/>
            </a:pPr>
            <a:endParaRPr lang="en-IN" dirty="0"/>
          </a:p>
          <a:p>
            <a:pPr lvl="1">
              <a:buFont typeface="Wingdings" panose="05000000000000000000" pitchFamily="2" charset="2"/>
              <a:buChar char="§"/>
            </a:pPr>
            <a:endParaRPr lang="en-IN" dirty="0"/>
          </a:p>
          <a:p>
            <a:pPr lvl="1">
              <a:buFont typeface="Wingdings" panose="05000000000000000000" pitchFamily="2" charset="2"/>
              <a:buChar char="§"/>
            </a:pPr>
            <a:endParaRPr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671" y="2708030"/>
            <a:ext cx="2092329" cy="143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231" y="140676"/>
            <a:ext cx="4783015" cy="1547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32965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3" y="668215"/>
            <a:ext cx="8698523" cy="3235570"/>
          </a:xfrm>
        </p:spPr>
        <p:txBody>
          <a:bodyPr>
            <a:normAutofit fontScale="90000"/>
          </a:bodyPr>
          <a:lstStyle/>
          <a:p>
            <a:r>
              <a:rPr lang="en-IN" dirty="0" smtClean="0"/>
              <a:t> </a:t>
            </a:r>
            <a:r>
              <a:rPr lang="en-IN" b="1" dirty="0" smtClean="0">
                <a:solidFill>
                  <a:schemeClr val="bg1"/>
                </a:solidFill>
                <a:latin typeface="Times New Roman" pitchFamily="18" charset="0"/>
                <a:cs typeface="Times New Roman" pitchFamily="18" charset="0"/>
              </a:rPr>
              <a:t>System </a:t>
            </a:r>
            <a:r>
              <a:rPr lang="en-IN" b="1" dirty="0">
                <a:solidFill>
                  <a:schemeClr val="bg1"/>
                </a:solidFill>
                <a:latin typeface="Times New Roman" pitchFamily="18" charset="0"/>
                <a:cs typeface="Times New Roman" pitchFamily="18" charset="0"/>
              </a:rPr>
              <a:t>Implementation</a:t>
            </a:r>
            <a:r>
              <a:rPr lang="en-IN" b="1" dirty="0" smtClean="0">
                <a:solidFill>
                  <a:schemeClr val="bg1"/>
                </a:solidFill>
                <a:latin typeface="Times New Roman" pitchFamily="18" charset="0"/>
                <a:cs typeface="Times New Roman" pitchFamily="18" charset="0"/>
              </a:rPr>
              <a:t>:</a:t>
            </a:r>
            <a:r>
              <a:rPr lang="en-IN" b="1" dirty="0">
                <a:solidFill>
                  <a:schemeClr val="bg1"/>
                </a:solidFill>
                <a:latin typeface="Times New Roman" pitchFamily="18" charset="0"/>
                <a:cs typeface="Times New Roman" pitchFamily="18" charset="0"/>
              </a:rPr>
              <a:t/>
            </a:r>
            <a:br>
              <a:rPr lang="en-IN" b="1" dirty="0">
                <a:solidFill>
                  <a:schemeClr val="bg1"/>
                </a:solidFill>
                <a:latin typeface="Times New Roman" pitchFamily="18" charset="0"/>
                <a:cs typeface="Times New Roman" pitchFamily="18" charset="0"/>
              </a:rPr>
            </a:br>
            <a:r>
              <a:rPr lang="en-IN" dirty="0" smtClean="0">
                <a:solidFill>
                  <a:srgbClr val="0070C0"/>
                </a:solidFill>
                <a:latin typeface="Times New Roman" pitchFamily="18" charset="0"/>
                <a:cs typeface="Times New Roman" pitchFamily="18" charset="0"/>
              </a:rPr>
              <a:t>  </a:t>
            </a:r>
            <a:r>
              <a:rPr lang="en-IN" sz="1800" dirty="0" smtClean="0">
                <a:solidFill>
                  <a:srgbClr val="0070C0"/>
                </a:solidFill>
                <a:latin typeface="Times New Roman" pitchFamily="18" charset="0"/>
                <a:cs typeface="Times New Roman" pitchFamily="18" charset="0"/>
              </a:rPr>
              <a:t>* </a:t>
            </a:r>
            <a:r>
              <a:rPr lang="en-IN" sz="2000" dirty="0" smtClean="0">
                <a:solidFill>
                  <a:srgbClr val="002060"/>
                </a:solidFill>
                <a:latin typeface="Times New Roman" pitchFamily="18" charset="0"/>
                <a:cs typeface="Times New Roman" pitchFamily="18" charset="0"/>
              </a:rPr>
              <a:t>The </a:t>
            </a:r>
            <a:r>
              <a:rPr lang="en-IN" sz="2000" dirty="0">
                <a:solidFill>
                  <a:srgbClr val="002060"/>
                </a:solidFill>
                <a:latin typeface="Times New Roman" pitchFamily="18" charset="0"/>
                <a:cs typeface="Times New Roman" pitchFamily="18" charset="0"/>
              </a:rPr>
              <a:t>model is functionally the same. </a:t>
            </a:r>
            <a:r>
              <a:rPr lang="en-IN" sz="2000" dirty="0" err="1">
                <a:solidFill>
                  <a:srgbClr val="002060"/>
                </a:solidFill>
                <a:latin typeface="Times New Roman" pitchFamily="18" charset="0"/>
                <a:cs typeface="Times New Roman" pitchFamily="18" charset="0"/>
              </a:rPr>
              <a:t>Django’s</a:t>
            </a:r>
            <a:r>
              <a:rPr lang="en-IN" sz="2000" dirty="0">
                <a:solidFill>
                  <a:srgbClr val="002060"/>
                </a:solidFill>
                <a:latin typeface="Times New Roman" pitchFamily="18" charset="0"/>
                <a:cs typeface="Times New Roman" pitchFamily="18" charset="0"/>
              </a:rPr>
              <a:t> Object-Relational Mapping (ORM—more </a:t>
            </a:r>
            <a:r>
              <a:rPr lang="en-IN" sz="2000" dirty="0" smtClean="0">
                <a:solidFill>
                  <a:srgbClr val="002060"/>
                </a:solidFill>
                <a:latin typeface="Times New Roman" pitchFamily="18" charset="0"/>
                <a:cs typeface="Times New Roman" pitchFamily="18" charset="0"/>
              </a:rPr>
              <a:t>  on </a:t>
            </a:r>
            <a:r>
              <a:rPr lang="en-IN" sz="2000" dirty="0">
                <a:solidFill>
                  <a:srgbClr val="002060"/>
                </a:solidFill>
                <a:latin typeface="Times New Roman" pitchFamily="18" charset="0"/>
                <a:cs typeface="Times New Roman" pitchFamily="18" charset="0"/>
              </a:rPr>
              <a:t>the ORM later) provides the interface to the application database;</a:t>
            </a:r>
            <a:br>
              <a:rPr lang="en-IN" sz="2000" dirty="0">
                <a:solidFill>
                  <a:srgbClr val="002060"/>
                </a:solidFill>
                <a:latin typeface="Times New Roman" pitchFamily="18" charset="0"/>
                <a:cs typeface="Times New Roman" pitchFamily="18" charset="0"/>
              </a:rPr>
            </a:br>
            <a:r>
              <a:rPr lang="en-IN" sz="2000" dirty="0" smtClean="0">
                <a:solidFill>
                  <a:srgbClr val="002060"/>
                </a:solidFill>
                <a:latin typeface="Times New Roman" pitchFamily="18" charset="0"/>
                <a:cs typeface="Times New Roman" pitchFamily="18" charset="0"/>
              </a:rPr>
              <a:t/>
            </a:r>
            <a:br>
              <a:rPr lang="en-IN" sz="2000" dirty="0" smtClean="0">
                <a:solidFill>
                  <a:srgbClr val="002060"/>
                </a:solidFill>
                <a:latin typeface="Times New Roman" pitchFamily="18" charset="0"/>
                <a:cs typeface="Times New Roman" pitchFamily="18" charset="0"/>
              </a:rPr>
            </a:br>
            <a:r>
              <a:rPr lang="en-IN" sz="2000" dirty="0" smtClean="0">
                <a:solidFill>
                  <a:srgbClr val="002060"/>
                </a:solidFill>
                <a:latin typeface="Times New Roman" pitchFamily="18" charset="0"/>
                <a:cs typeface="Times New Roman" pitchFamily="18" charset="0"/>
              </a:rPr>
              <a:t>   * The </a:t>
            </a:r>
            <a:r>
              <a:rPr lang="en-IN" sz="2000" dirty="0">
                <a:solidFill>
                  <a:srgbClr val="002060"/>
                </a:solidFill>
                <a:latin typeface="Times New Roman" pitchFamily="18" charset="0"/>
                <a:cs typeface="Times New Roman" pitchFamily="18" charset="0"/>
              </a:rPr>
              <a:t>template provides display logic and is the interface between the user and your </a:t>
            </a:r>
            <a:r>
              <a:rPr lang="en-IN" sz="2000" dirty="0" err="1">
                <a:solidFill>
                  <a:srgbClr val="002060"/>
                </a:solidFill>
                <a:latin typeface="Times New Roman" pitchFamily="18" charset="0"/>
                <a:cs typeface="Times New Roman" pitchFamily="18" charset="0"/>
              </a:rPr>
              <a:t>Django</a:t>
            </a:r>
            <a:r>
              <a:rPr lang="en-IN" sz="2000" dirty="0">
                <a:solidFill>
                  <a:srgbClr val="002060"/>
                </a:solidFill>
                <a:latin typeface="Times New Roman" pitchFamily="18" charset="0"/>
                <a:cs typeface="Times New Roman" pitchFamily="18" charset="0"/>
              </a:rPr>
              <a:t> application; and</a:t>
            </a:r>
            <a:br>
              <a:rPr lang="en-IN" sz="2000" dirty="0">
                <a:solidFill>
                  <a:srgbClr val="002060"/>
                </a:solidFill>
                <a:latin typeface="Times New Roman" pitchFamily="18" charset="0"/>
                <a:cs typeface="Times New Roman" pitchFamily="18" charset="0"/>
              </a:rPr>
            </a:br>
            <a:r>
              <a:rPr lang="en-IN" sz="2000" dirty="0" smtClean="0">
                <a:solidFill>
                  <a:srgbClr val="002060"/>
                </a:solidFill>
                <a:latin typeface="Times New Roman" pitchFamily="18" charset="0"/>
                <a:cs typeface="Times New Roman" pitchFamily="18" charset="0"/>
              </a:rPr>
              <a:t/>
            </a:r>
            <a:br>
              <a:rPr lang="en-IN" sz="2000" dirty="0" smtClean="0">
                <a:solidFill>
                  <a:srgbClr val="002060"/>
                </a:solidFill>
                <a:latin typeface="Times New Roman" pitchFamily="18" charset="0"/>
                <a:cs typeface="Times New Roman" pitchFamily="18" charset="0"/>
              </a:rPr>
            </a:br>
            <a:r>
              <a:rPr lang="en-IN" sz="2000" dirty="0" smtClean="0">
                <a:solidFill>
                  <a:srgbClr val="002060"/>
                </a:solidFill>
                <a:latin typeface="Times New Roman" pitchFamily="18" charset="0"/>
                <a:cs typeface="Times New Roman" pitchFamily="18" charset="0"/>
              </a:rPr>
              <a:t>    * The </a:t>
            </a:r>
            <a:r>
              <a:rPr lang="en-IN" sz="2000" dirty="0">
                <a:solidFill>
                  <a:srgbClr val="002060"/>
                </a:solidFill>
                <a:latin typeface="Times New Roman" pitchFamily="18" charset="0"/>
                <a:cs typeface="Times New Roman" pitchFamily="18" charset="0"/>
              </a:rPr>
              <a:t>view manages the bulk of the applications data processing, application logic and </a:t>
            </a:r>
            <a:r>
              <a:rPr lang="en-IN" sz="2000" dirty="0" smtClean="0">
                <a:solidFill>
                  <a:srgbClr val="002060"/>
                </a:solidFill>
                <a:latin typeface="Times New Roman" pitchFamily="18" charset="0"/>
                <a:cs typeface="Times New Roman" pitchFamily="18" charset="0"/>
              </a:rPr>
              <a:t>messaging.</a:t>
            </a:r>
            <a:r>
              <a:rPr lang="en-IN" sz="2000" dirty="0">
                <a:solidFill>
                  <a:srgbClr val="002060"/>
                </a:solidFill>
                <a:latin typeface="Times New Roman" pitchFamily="18" charset="0"/>
                <a:cs typeface="Times New Roman" pitchFamily="18" charset="0"/>
              </a:rPr>
              <a:t/>
            </a:r>
            <a:br>
              <a:rPr lang="en-IN" sz="2000" dirty="0">
                <a:solidFill>
                  <a:srgbClr val="002060"/>
                </a:solidFill>
                <a:latin typeface="Times New Roman" pitchFamily="18" charset="0"/>
                <a:cs typeface="Times New Roman" pitchFamily="18" charset="0"/>
              </a:rPr>
            </a:br>
            <a:endParaRPr lang="en-IN" sz="2000" dirty="0">
              <a:solidFill>
                <a:srgbClr val="002060"/>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06919" y="3751677"/>
            <a:ext cx="4748249" cy="255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94048" y="6342186"/>
            <a:ext cx="1447832" cy="369332"/>
          </a:xfrm>
          <a:prstGeom prst="rect">
            <a:avLst/>
          </a:prstGeom>
        </p:spPr>
        <p:txBody>
          <a:bodyPr wrap="none">
            <a:spAutoFit/>
          </a:bodyPr>
          <a:lstStyle/>
          <a:p>
            <a:r>
              <a:rPr lang="en-IN" dirty="0" err="1">
                <a:latin typeface="Times New Roman" pitchFamily="18" charset="0"/>
                <a:cs typeface="Times New Roman" pitchFamily="18" charset="0"/>
              </a:rPr>
              <a:t>Django</a:t>
            </a:r>
            <a:r>
              <a:rPr lang="en-IN" dirty="0">
                <a:latin typeface="Times New Roman" pitchFamily="18" charset="0"/>
                <a:cs typeface="Times New Roman" pitchFamily="18" charset="0"/>
              </a:rPr>
              <a:t> ORM</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860" y="653560"/>
            <a:ext cx="2609850" cy="193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6525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092" y="1056664"/>
            <a:ext cx="7514493" cy="396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068347" y="5424884"/>
            <a:ext cx="3499676" cy="369332"/>
          </a:xfrm>
          <a:prstGeom prst="rect">
            <a:avLst/>
          </a:prstGeom>
        </p:spPr>
        <p:txBody>
          <a:bodyPr wrap="none">
            <a:spAutoFit/>
          </a:bodyPr>
          <a:lstStyle/>
          <a:p>
            <a:r>
              <a:rPr lang="en-IN" dirty="0">
                <a:latin typeface="Times New Roman" pitchFamily="18" charset="0"/>
                <a:cs typeface="Times New Roman" pitchFamily="18" charset="0"/>
              </a:rPr>
              <a:t>Foreign key links in </a:t>
            </a:r>
            <a:r>
              <a:rPr lang="en-IN" dirty="0" err="1">
                <a:latin typeface="Times New Roman" pitchFamily="18" charset="0"/>
                <a:cs typeface="Times New Roman" pitchFamily="18" charset="0"/>
              </a:rPr>
              <a:t>Django</a:t>
            </a:r>
            <a:r>
              <a:rPr lang="en-IN" dirty="0">
                <a:latin typeface="Times New Roman" pitchFamily="18" charset="0"/>
                <a:cs typeface="Times New Roman" pitchFamily="18" charset="0"/>
              </a:rPr>
              <a:t> models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908" y="464221"/>
            <a:ext cx="2696308" cy="1951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4831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5354" y="937845"/>
            <a:ext cx="7819292" cy="4454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25262" y="5509065"/>
            <a:ext cx="6096000" cy="646331"/>
          </a:xfrm>
          <a:prstGeom prst="rect">
            <a:avLst/>
          </a:prstGeom>
        </p:spPr>
        <p:txBody>
          <a:bodyPr>
            <a:spAutoFit/>
          </a:bodyPr>
          <a:lstStyle/>
          <a:p>
            <a:r>
              <a:rPr lang="en-IN" dirty="0">
                <a:latin typeface="Times New Roman" pitchFamily="18" charset="0"/>
                <a:cs typeface="Times New Roman" pitchFamily="18" charset="0"/>
              </a:rPr>
              <a:t>All common elements are inherited from the parent template(base)</a:t>
            </a:r>
          </a:p>
        </p:txBody>
      </p:sp>
    </p:spTree>
    <p:extLst>
      <p:ext uri="{BB962C8B-B14F-4D97-AF65-F5344CB8AC3E}">
        <p14:creationId xmlns:p14="http://schemas.microsoft.com/office/powerpoint/2010/main" val="35836258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7334" y="609601"/>
            <a:ext cx="8596668" cy="5931876"/>
          </a:xfrm>
        </p:spPr>
        <p:txBody>
          <a:bodyPr>
            <a:normAutofit/>
          </a:bodyPr>
          <a:lstStyle/>
          <a:p>
            <a:pPr marL="0" indent="0">
              <a:buNone/>
            </a:pPr>
            <a:r>
              <a:rPr lang="en-US" sz="2000" dirty="0" smtClean="0">
                <a:solidFill>
                  <a:srgbClr val="00B0F0"/>
                </a:solidFill>
                <a:latin typeface="Times New Roman" pitchFamily="18" charset="0"/>
                <a:cs typeface="Times New Roman" pitchFamily="18" charset="0"/>
              </a:rPr>
              <a:t>                                                     </a:t>
            </a:r>
            <a:r>
              <a:rPr lang="en-US" sz="2000" b="1" dirty="0" smtClean="0">
                <a:solidFill>
                  <a:schemeClr val="bg1"/>
                </a:solidFill>
                <a:latin typeface="Times New Roman" pitchFamily="18" charset="0"/>
                <a:cs typeface="Times New Roman" pitchFamily="18" charset="0"/>
              </a:rPr>
              <a:t>Flow Diagram</a:t>
            </a:r>
          </a:p>
          <a:p>
            <a:pPr marL="0" indent="0">
              <a:buNone/>
            </a:pPr>
            <a:endParaRPr lang="en-IN" sz="2000" dirty="0">
              <a:solidFill>
                <a:srgbClr val="0070C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056" y="1204302"/>
            <a:ext cx="7351835"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492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550985"/>
          </a:xfrm>
        </p:spPr>
        <p:txBody>
          <a:bodyPr>
            <a:normAutofit/>
          </a:bodyPr>
          <a:lstStyle/>
          <a:p>
            <a:r>
              <a:rPr lang="en-US" sz="2400" dirty="0" smtClean="0">
                <a:solidFill>
                  <a:srgbClr val="0070C0"/>
                </a:solidFill>
                <a:latin typeface="Times New Roman" pitchFamily="18" charset="0"/>
                <a:cs typeface="Times New Roman" pitchFamily="18" charset="0"/>
              </a:rPr>
              <a:t>                                       Modules in </a:t>
            </a:r>
            <a:r>
              <a:rPr lang="en-US" sz="2400" dirty="0" err="1" smtClean="0">
                <a:solidFill>
                  <a:srgbClr val="0070C0"/>
                </a:solidFill>
                <a:latin typeface="Times New Roman" pitchFamily="18" charset="0"/>
                <a:cs typeface="Times New Roman" pitchFamily="18" charset="0"/>
              </a:rPr>
              <a:t>Bonpod</a:t>
            </a:r>
            <a:endParaRPr lang="en-IN" sz="2400" dirty="0">
              <a:solidFill>
                <a:srgbClr val="0070C0"/>
              </a:solidFill>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89193" y="562707"/>
            <a:ext cx="2168406" cy="298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77354" y="504092"/>
            <a:ext cx="2180492" cy="277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470" y="3640014"/>
            <a:ext cx="2168406" cy="282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632" y="3464169"/>
            <a:ext cx="2192214" cy="300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4483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7334" y="140677"/>
            <a:ext cx="8596668" cy="5900685"/>
          </a:xfrm>
        </p:spPr>
        <p:txBody>
          <a:bodyPr/>
          <a:lstStyle/>
          <a:p>
            <a:pPr marL="0" indent="0">
              <a:buNone/>
            </a:pPr>
            <a:r>
              <a:rPr lang="en-US" sz="2000" dirty="0" smtClean="0">
                <a:solidFill>
                  <a:srgbClr val="0070C0"/>
                </a:solidFill>
                <a:latin typeface="Times New Roman" pitchFamily="18" charset="0"/>
                <a:cs typeface="Times New Roman" pitchFamily="18" charset="0"/>
              </a:rPr>
              <a:t>                                            </a:t>
            </a:r>
            <a:r>
              <a:rPr lang="en-US" b="1" dirty="0" smtClean="0">
                <a:solidFill>
                  <a:schemeClr val="bg1"/>
                </a:solidFill>
                <a:latin typeface="Times New Roman" pitchFamily="18" charset="0"/>
                <a:cs typeface="Times New Roman" pitchFamily="18" charset="0"/>
              </a:rPr>
              <a:t>Authorized module codes</a:t>
            </a:r>
          </a:p>
          <a:p>
            <a:pPr marL="0" indent="0">
              <a:buNone/>
            </a:pPr>
            <a:endParaRPr lang="en-IN" dirty="0">
              <a:solidFill>
                <a:srgbClr val="0070C0"/>
              </a:solidFill>
              <a:latin typeface="Times New Roman" pitchFamily="18" charset="0"/>
              <a:cs typeface="Times New Roman" pitchFamily="18" charset="0"/>
            </a:endParaRP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3938" y="0"/>
            <a:ext cx="2368062" cy="204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4" y="1023225"/>
            <a:ext cx="7959971" cy="465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7593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5272" y="293076"/>
            <a:ext cx="8596668" cy="586154"/>
          </a:xfrm>
        </p:spPr>
        <p:txBody>
          <a:bodyPr>
            <a:normAutofit/>
          </a:bodyPr>
          <a:lstStyle/>
          <a:p>
            <a:r>
              <a:rPr lang="en-US" sz="2000" dirty="0" smtClean="0">
                <a:solidFill>
                  <a:srgbClr val="0070C0"/>
                </a:solidFill>
                <a:latin typeface="Times New Roman" pitchFamily="18" charset="0"/>
                <a:cs typeface="Times New Roman" pitchFamily="18" charset="0"/>
              </a:rPr>
              <a:t>                                           </a:t>
            </a:r>
            <a:r>
              <a:rPr lang="en-US" sz="2400" b="1" dirty="0" smtClean="0">
                <a:solidFill>
                  <a:schemeClr val="bg1"/>
                </a:solidFill>
                <a:latin typeface="Times New Roman" pitchFamily="18" charset="0"/>
                <a:cs typeface="Times New Roman" pitchFamily="18" charset="0"/>
              </a:rPr>
              <a:t>Authorize module files code</a:t>
            </a:r>
            <a:endParaRPr lang="en-IN" sz="2400" b="1" dirty="0">
              <a:solidFill>
                <a:schemeClr val="bg1"/>
              </a:solidFill>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8277" y="1430214"/>
            <a:ext cx="6043262" cy="388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075" y="1430214"/>
            <a:ext cx="1899139" cy="388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815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9293"/>
            <a:ext cx="8596668" cy="668216"/>
          </a:xfrm>
        </p:spPr>
        <p:txBody>
          <a:bodyPr>
            <a:normAutofit/>
          </a:bodyPr>
          <a:lstStyle/>
          <a:p>
            <a:r>
              <a:rPr lang="en-US" sz="2000" dirty="0" smtClean="0">
                <a:solidFill>
                  <a:srgbClr val="0070C0"/>
                </a:solidFill>
                <a:latin typeface="Times New Roman" pitchFamily="18" charset="0"/>
                <a:cs typeface="Times New Roman" pitchFamily="18" charset="0"/>
              </a:rPr>
              <a:t>                                                     </a:t>
            </a:r>
            <a:r>
              <a:rPr lang="en-US" sz="2400" b="1" dirty="0" smtClean="0">
                <a:solidFill>
                  <a:schemeClr val="bg1"/>
                </a:solidFill>
                <a:latin typeface="Times New Roman" pitchFamily="18" charset="0"/>
                <a:cs typeface="Times New Roman" pitchFamily="18" charset="0"/>
              </a:rPr>
              <a:t>Pod Module Code</a:t>
            </a:r>
            <a:endParaRPr lang="en-IN" sz="2400" b="1" dirty="0">
              <a:solidFill>
                <a:schemeClr val="bg1"/>
              </a:solidFill>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215" y="1113692"/>
            <a:ext cx="7397262" cy="491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5342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22739"/>
            <a:ext cx="8596668" cy="410308"/>
          </a:xfrm>
        </p:spPr>
        <p:txBody>
          <a:bodyPr>
            <a:normAutofit fontScale="90000"/>
          </a:bodyPr>
          <a:lstStyle/>
          <a:p>
            <a:r>
              <a:rPr lang="en-US" sz="2000" dirty="0" smtClean="0">
                <a:solidFill>
                  <a:srgbClr val="0070C0"/>
                </a:solidFill>
                <a:latin typeface="Times New Roman" pitchFamily="18" charset="0"/>
                <a:cs typeface="Times New Roman" pitchFamily="18" charset="0"/>
              </a:rPr>
              <a:t>                                            </a:t>
            </a:r>
            <a:r>
              <a:rPr lang="en-US" sz="2400" b="1" dirty="0" smtClean="0">
                <a:solidFill>
                  <a:schemeClr val="bg1"/>
                </a:solidFill>
                <a:latin typeface="Times New Roman" pitchFamily="18" charset="0"/>
                <a:cs typeface="Times New Roman" pitchFamily="18" charset="0"/>
              </a:rPr>
              <a:t>Pod module files and code</a:t>
            </a:r>
            <a:endParaRPr lang="en-IN" sz="2400" b="1" dirty="0">
              <a:solidFill>
                <a:schemeClr val="bg1"/>
              </a:solidFill>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5016" y="1230922"/>
            <a:ext cx="1594338" cy="433753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2" y="1230922"/>
            <a:ext cx="6646985" cy="431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776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877" y="410968"/>
            <a:ext cx="7914255" cy="1000017"/>
          </a:xfrm>
        </p:spPr>
        <p:txBody>
          <a:bodyPr>
            <a:normAutofit/>
          </a:bodyPr>
          <a:lstStyle/>
          <a:p>
            <a:r>
              <a:rPr lang="en-IN" sz="6000" b="1" dirty="0" smtClean="0">
                <a:solidFill>
                  <a:schemeClr val="bg1"/>
                </a:solidFill>
                <a:latin typeface="Times New Roman" pitchFamily="18" charset="0"/>
                <a:cs typeface="Times New Roman" pitchFamily="18" charset="0"/>
              </a:rPr>
              <a:t>Contents:</a:t>
            </a:r>
            <a:endParaRPr lang="en-IN" sz="6000" b="1" dirty="0">
              <a:solidFill>
                <a:schemeClr val="bg1"/>
              </a:solidFill>
              <a:latin typeface="Times New Roman" pitchFamily="18" charset="0"/>
              <a:cs typeface="Times New Roman" pitchFamily="18" charset="0"/>
            </a:endParaRPr>
          </a:p>
        </p:txBody>
      </p:sp>
      <p:sp>
        <p:nvSpPr>
          <p:cNvPr id="3" name="Text Placeholder 2"/>
          <p:cNvSpPr>
            <a:spLocks noGrp="1"/>
          </p:cNvSpPr>
          <p:nvPr>
            <p:ph idx="1"/>
          </p:nvPr>
        </p:nvSpPr>
        <p:spPr>
          <a:xfrm>
            <a:off x="1324707" y="1410984"/>
            <a:ext cx="7949425" cy="4630405"/>
          </a:xfrm>
        </p:spPr>
        <p:txBody>
          <a:bodyPr>
            <a:normAutofit fontScale="92500" lnSpcReduction="10000"/>
          </a:bodyPr>
          <a:lstStyle/>
          <a:p>
            <a:r>
              <a:rPr lang="en-IN" dirty="0" smtClean="0">
                <a:latin typeface="Times New Roman" pitchFamily="18" charset="0"/>
                <a:cs typeface="Times New Roman" pitchFamily="18" charset="0"/>
              </a:rPr>
              <a:t>Introduction</a:t>
            </a:r>
          </a:p>
          <a:p>
            <a:r>
              <a:rPr lang="en-IN" dirty="0" smtClean="0">
                <a:latin typeface="Times New Roman" pitchFamily="18" charset="0"/>
                <a:cs typeface="Times New Roman" pitchFamily="18" charset="0"/>
              </a:rPr>
              <a:t>Objectives</a:t>
            </a:r>
          </a:p>
          <a:p>
            <a:r>
              <a:rPr lang="en-US" dirty="0" smtClean="0">
                <a:latin typeface="Times New Roman" pitchFamily="18" charset="0"/>
                <a:cs typeface="Times New Roman" pitchFamily="18" charset="0"/>
              </a:rPr>
              <a:t>Literature survey</a:t>
            </a:r>
          </a:p>
          <a:p>
            <a:r>
              <a:rPr lang="en-US" dirty="0" smtClean="0">
                <a:latin typeface="Times New Roman" pitchFamily="18" charset="0"/>
                <a:cs typeface="Times New Roman" pitchFamily="18" charset="0"/>
              </a:rPr>
              <a:t>Software and hardware requirement</a:t>
            </a:r>
          </a:p>
          <a:p>
            <a:r>
              <a:rPr lang="en-US" dirty="0" smtClean="0">
                <a:latin typeface="Times New Roman" pitchFamily="18" charset="0"/>
                <a:cs typeface="Times New Roman" pitchFamily="18" charset="0"/>
              </a:rPr>
              <a:t>Disadvantages of Existing System</a:t>
            </a:r>
          </a:p>
          <a:p>
            <a:r>
              <a:rPr lang="en-US" dirty="0" smtClean="0">
                <a:latin typeface="Times New Roman" pitchFamily="18" charset="0"/>
                <a:cs typeface="Times New Roman" pitchFamily="18" charset="0"/>
              </a:rPr>
              <a:t>Methodology and Proposed System</a:t>
            </a:r>
          </a:p>
          <a:p>
            <a:r>
              <a:rPr lang="en-US" dirty="0" smtClean="0">
                <a:latin typeface="Times New Roman" pitchFamily="18" charset="0"/>
                <a:cs typeface="Times New Roman" pitchFamily="18" charset="0"/>
              </a:rPr>
              <a:t>System Implementation and codes</a:t>
            </a:r>
          </a:p>
          <a:p>
            <a:r>
              <a:rPr lang="en-US" dirty="0" smtClean="0">
                <a:latin typeface="Times New Roman" pitchFamily="18" charset="0"/>
                <a:cs typeface="Times New Roman" pitchFamily="18" charset="0"/>
              </a:rPr>
              <a:t>Result and Analysis</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Conclusion</a:t>
            </a:r>
          </a:p>
          <a:p>
            <a:pPr marL="211661" indent="0">
              <a:buNone/>
            </a:pPr>
            <a:endParaRPr lang="en-IN" dirty="0" smtClean="0"/>
          </a:p>
          <a:p>
            <a:endParaRPr lang="en-IN" dirty="0"/>
          </a:p>
        </p:txBody>
      </p:sp>
    </p:spTree>
    <p:extLst>
      <p:ext uri="{BB962C8B-B14F-4D97-AF65-F5344CB8AC3E}">
        <p14:creationId xmlns:p14="http://schemas.microsoft.com/office/powerpoint/2010/main" val="5315062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9632"/>
            <a:ext cx="8596668" cy="738554"/>
          </a:xfrm>
        </p:spPr>
        <p:txBody>
          <a:bodyPr>
            <a:normAutofit/>
          </a:bodyPr>
          <a:lstStyle/>
          <a:p>
            <a:r>
              <a:rPr lang="en-US" sz="2800" dirty="0" smtClean="0">
                <a:solidFill>
                  <a:srgbClr val="0070C0"/>
                </a:solidFill>
                <a:latin typeface="Times New Roman" pitchFamily="18" charset="0"/>
                <a:cs typeface="Times New Roman" pitchFamily="18" charset="0"/>
              </a:rPr>
              <a:t>                                </a:t>
            </a:r>
            <a:r>
              <a:rPr lang="en-US" sz="2800" b="1" dirty="0" smtClean="0">
                <a:solidFill>
                  <a:schemeClr val="bg1"/>
                </a:solidFill>
                <a:latin typeface="Times New Roman" pitchFamily="18" charset="0"/>
                <a:cs typeface="Times New Roman" pitchFamily="18" charset="0"/>
              </a:rPr>
              <a:t>Result and Analysis</a:t>
            </a:r>
            <a:endParaRPr lang="en-IN" sz="2800" b="1" dirty="0">
              <a:solidFill>
                <a:schemeClr val="bg1"/>
              </a:solidFill>
              <a:latin typeface="Times New Roman" pitchFamily="18" charset="0"/>
              <a:cs typeface="Times New Roman" pitchFamily="18" charset="0"/>
            </a:endParaRPr>
          </a:p>
        </p:txBody>
      </p:sp>
      <p:sp>
        <p:nvSpPr>
          <p:cNvPr id="4" name="Rectangle 3"/>
          <p:cNvSpPr/>
          <p:nvPr/>
        </p:nvSpPr>
        <p:spPr>
          <a:xfrm>
            <a:off x="4199485" y="5779478"/>
            <a:ext cx="2512226" cy="369332"/>
          </a:xfrm>
          <a:prstGeom prst="rect">
            <a:avLst/>
          </a:prstGeom>
        </p:spPr>
        <p:txBody>
          <a:bodyPr wrap="none">
            <a:spAutoFit/>
          </a:bodyPr>
          <a:lstStyle/>
          <a:p>
            <a:r>
              <a:rPr lang="en-US" dirty="0" smtClean="0">
                <a:latin typeface="Times New Roman" pitchFamily="18" charset="0"/>
                <a:cs typeface="Times New Roman" pitchFamily="18" charset="0"/>
              </a:rPr>
              <a:t>Home Page of BONPOD</a:t>
            </a:r>
            <a:endParaRPr lang="en-IN" dirty="0">
              <a:latin typeface="Times New Roman" pitchFamily="18" charset="0"/>
              <a:cs typeface="Times New Roman" pitchFamily="18" charset="0"/>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0123" y="105506"/>
            <a:ext cx="2013073" cy="202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0" y="1118377"/>
            <a:ext cx="8405446" cy="466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6622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8829" y="5720862"/>
            <a:ext cx="1672253" cy="369332"/>
          </a:xfrm>
          <a:prstGeom prst="rect">
            <a:avLst/>
          </a:prstGeom>
        </p:spPr>
        <p:txBody>
          <a:bodyPr wrap="none">
            <a:spAutoFit/>
          </a:bodyPr>
          <a:lstStyle/>
          <a:p>
            <a:r>
              <a:rPr lang="en-US" dirty="0" smtClean="0">
                <a:latin typeface="Times New Roman" pitchFamily="18" charset="0"/>
                <a:cs typeface="Times New Roman" pitchFamily="18" charset="0"/>
              </a:rPr>
              <a:t>Contact us Page</a:t>
            </a:r>
            <a:endParaRPr lang="en-IN" dirty="0">
              <a:latin typeface="Times New Roman" pitchFamily="18" charset="0"/>
              <a:cs typeface="Times New Roman" pitchFamily="18" charset="0"/>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995" y="0"/>
            <a:ext cx="2431098"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0922" y="468923"/>
            <a:ext cx="7784123" cy="5158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1719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2043" y="0"/>
            <a:ext cx="2019957" cy="161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4468" y="468923"/>
            <a:ext cx="8276491" cy="5228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476930" y="5823411"/>
            <a:ext cx="1582484" cy="369332"/>
          </a:xfrm>
          <a:prstGeom prst="rect">
            <a:avLst/>
          </a:prstGeom>
        </p:spPr>
        <p:txBody>
          <a:bodyPr wrap="none">
            <a:spAutoFit/>
          </a:bodyPr>
          <a:lstStyle/>
          <a:p>
            <a:r>
              <a:rPr lang="en-US" dirty="0" smtClean="0">
                <a:latin typeface="Times New Roman" pitchFamily="18" charset="0"/>
                <a:cs typeface="Times New Roman" pitchFamily="18" charset="0"/>
              </a:rPr>
              <a:t>About Us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9619122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9142" y="5764796"/>
            <a:ext cx="1473480" cy="369332"/>
          </a:xfrm>
          <a:prstGeom prst="rect">
            <a:avLst/>
          </a:prstGeom>
        </p:spPr>
        <p:txBody>
          <a:bodyPr wrap="none">
            <a:spAutoFit/>
          </a:bodyPr>
          <a:lstStyle/>
          <a:p>
            <a:r>
              <a:rPr lang="en-US" dirty="0" smtClean="0">
                <a:latin typeface="Times New Roman" pitchFamily="18" charset="0"/>
                <a:cs typeface="Times New Roman" pitchFamily="18" charset="0"/>
              </a:rPr>
              <a:t>Sign-Up Page</a:t>
            </a:r>
            <a:endParaRPr lang="en-IN"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1" y="561364"/>
            <a:ext cx="8663354" cy="492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8031" y="41032"/>
            <a:ext cx="1772381" cy="128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01815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43376" y="5890902"/>
            <a:ext cx="1370888" cy="369332"/>
          </a:xfrm>
          <a:prstGeom prst="rect">
            <a:avLst/>
          </a:prstGeom>
        </p:spPr>
        <p:txBody>
          <a:bodyPr wrap="none">
            <a:spAutoFit/>
          </a:bodyPr>
          <a:lstStyle/>
          <a:p>
            <a:r>
              <a:rPr lang="en-IN" dirty="0" smtClean="0">
                <a:latin typeface="Times New Roman" pitchFamily="18" charset="0"/>
                <a:cs typeface="Times New Roman" pitchFamily="18" charset="0"/>
              </a:rPr>
              <a:t>Sign-in </a:t>
            </a:r>
            <a:r>
              <a:rPr lang="en-IN" dirty="0">
                <a:latin typeface="Times New Roman" pitchFamily="18" charset="0"/>
                <a:cs typeface="Times New Roman" pitchFamily="18" charset="0"/>
              </a:rPr>
              <a:t>P</a:t>
            </a:r>
            <a:r>
              <a:rPr lang="en-IN" dirty="0" smtClean="0">
                <a:latin typeface="Times New Roman" pitchFamily="18" charset="0"/>
                <a:cs typeface="Times New Roman" pitchFamily="18" charset="0"/>
              </a:rPr>
              <a:t>age</a:t>
            </a:r>
            <a:endParaRPr lang="en-IN"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6124" y="433753"/>
            <a:ext cx="8077199" cy="526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077" y="17585"/>
            <a:ext cx="1892177" cy="144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103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204" y="949568"/>
            <a:ext cx="8568365" cy="46071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5204" y="301842"/>
            <a:ext cx="1473480" cy="400110"/>
          </a:xfrm>
          <a:prstGeom prst="rect">
            <a:avLst/>
          </a:prstGeom>
        </p:spPr>
        <p:txBody>
          <a:bodyPr wrap="none">
            <a:spAutoFit/>
          </a:bodyPr>
          <a:lstStyle/>
          <a:p>
            <a:r>
              <a:rPr lang="en-IN" sz="2000" b="1" dirty="0">
                <a:solidFill>
                  <a:schemeClr val="bg1"/>
                </a:solidFill>
                <a:latin typeface="Times New Roman" pitchFamily="18" charset="0"/>
                <a:cs typeface="Times New Roman" pitchFamily="18" charset="0"/>
              </a:rPr>
              <a:t>Admin part</a:t>
            </a:r>
          </a:p>
        </p:txBody>
      </p:sp>
      <p:sp>
        <p:nvSpPr>
          <p:cNvPr id="5" name="Rectangle 4"/>
          <p:cNvSpPr/>
          <p:nvPr/>
        </p:nvSpPr>
        <p:spPr>
          <a:xfrm>
            <a:off x="4199047" y="5688651"/>
            <a:ext cx="2678938" cy="369332"/>
          </a:xfrm>
          <a:prstGeom prst="rect">
            <a:avLst/>
          </a:prstGeom>
        </p:spPr>
        <p:txBody>
          <a:bodyPr wrap="none">
            <a:spAutoFit/>
          </a:bodyPr>
          <a:lstStyle/>
          <a:p>
            <a:r>
              <a:rPr lang="en-IN" dirty="0">
                <a:latin typeface="Times New Roman" pitchFamily="18" charset="0"/>
                <a:cs typeface="Times New Roman" pitchFamily="18" charset="0"/>
              </a:rPr>
              <a:t>Changing user details page</a:t>
            </a:r>
          </a:p>
        </p:txBody>
      </p:sp>
    </p:spTree>
    <p:extLst>
      <p:ext uri="{BB962C8B-B14F-4D97-AF65-F5344CB8AC3E}">
        <p14:creationId xmlns:p14="http://schemas.microsoft.com/office/powerpoint/2010/main" val="31828623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2954" y="867508"/>
            <a:ext cx="8170984" cy="4665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21037" y="5668053"/>
            <a:ext cx="1903085" cy="369332"/>
          </a:xfrm>
          <a:prstGeom prst="rect">
            <a:avLst/>
          </a:prstGeom>
        </p:spPr>
        <p:txBody>
          <a:bodyPr wrap="none">
            <a:spAutoFit/>
          </a:bodyPr>
          <a:lstStyle/>
          <a:p>
            <a:r>
              <a:rPr lang="en-IN" dirty="0">
                <a:latin typeface="Times New Roman" pitchFamily="18" charset="0"/>
                <a:cs typeface="Times New Roman" pitchFamily="18" charset="0"/>
              </a:rPr>
              <a:t>Status Check </a:t>
            </a:r>
            <a:r>
              <a:rPr lang="en-IN" dirty="0" smtClean="0">
                <a:latin typeface="Times New Roman" pitchFamily="18" charset="0"/>
                <a:cs typeface="Times New Roman" pitchFamily="18" charset="0"/>
              </a:rPr>
              <a:t>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1080450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5752" y="679939"/>
            <a:ext cx="8850923" cy="47478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79844" y="5656332"/>
            <a:ext cx="1851789" cy="369332"/>
          </a:xfrm>
          <a:prstGeom prst="rect">
            <a:avLst/>
          </a:prstGeom>
        </p:spPr>
        <p:txBody>
          <a:bodyPr wrap="none">
            <a:spAutoFit/>
          </a:bodyPr>
          <a:lstStyle/>
          <a:p>
            <a:r>
              <a:rPr lang="en-IN" dirty="0">
                <a:latin typeface="Times New Roman" pitchFamily="18" charset="0"/>
                <a:cs typeface="Times New Roman" pitchFamily="18" charset="0"/>
              </a:rPr>
              <a:t>No. of Users page</a:t>
            </a:r>
          </a:p>
        </p:txBody>
      </p:sp>
    </p:spTree>
    <p:extLst>
      <p:ext uri="{BB962C8B-B14F-4D97-AF65-F5344CB8AC3E}">
        <p14:creationId xmlns:p14="http://schemas.microsoft.com/office/powerpoint/2010/main" val="19458146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0285" y="574431"/>
            <a:ext cx="8715346" cy="4873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66842" y="5632940"/>
            <a:ext cx="2191626" cy="369332"/>
          </a:xfrm>
          <a:prstGeom prst="rect">
            <a:avLst/>
          </a:prstGeom>
        </p:spPr>
        <p:txBody>
          <a:bodyPr wrap="none">
            <a:spAutoFit/>
          </a:bodyPr>
          <a:lstStyle/>
          <a:p>
            <a:r>
              <a:rPr lang="en-IN" dirty="0">
                <a:latin typeface="Times New Roman" pitchFamily="18" charset="0"/>
                <a:cs typeface="Times New Roman" pitchFamily="18" charset="0"/>
              </a:rPr>
              <a:t>Groups and user page</a:t>
            </a:r>
          </a:p>
        </p:txBody>
      </p:sp>
    </p:spTree>
    <p:extLst>
      <p:ext uri="{BB962C8B-B14F-4D97-AF65-F5344CB8AC3E}">
        <p14:creationId xmlns:p14="http://schemas.microsoft.com/office/powerpoint/2010/main" val="4627043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0585" y="715108"/>
            <a:ext cx="8346830" cy="4756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06792" y="5471719"/>
            <a:ext cx="1582484" cy="369332"/>
          </a:xfrm>
          <a:prstGeom prst="rect">
            <a:avLst/>
          </a:prstGeom>
        </p:spPr>
        <p:txBody>
          <a:bodyPr wrap="none">
            <a:spAutoFit/>
          </a:bodyPr>
          <a:lstStyle/>
          <a:p>
            <a:r>
              <a:rPr lang="en-IN" dirty="0">
                <a:latin typeface="Times New Roman" pitchFamily="18" charset="0"/>
                <a:cs typeface="Times New Roman" pitchFamily="18" charset="0"/>
              </a:rPr>
              <a:t>Add </a:t>
            </a:r>
            <a:r>
              <a:rPr lang="en-IN" dirty="0" smtClean="0">
                <a:latin typeface="Times New Roman" pitchFamily="18" charset="0"/>
                <a:cs typeface="Times New Roman" pitchFamily="18" charset="0"/>
              </a:rPr>
              <a:t>User </a:t>
            </a:r>
            <a:r>
              <a:rPr lang="en-IN" dirty="0">
                <a:latin typeface="Times New Roman" pitchFamily="18" charset="0"/>
                <a:cs typeface="Times New Roman" pitchFamily="18" charset="0"/>
              </a:rPr>
              <a:t>P</a:t>
            </a:r>
            <a:r>
              <a:rPr lang="en-IN" dirty="0" smtClean="0">
                <a:latin typeface="Times New Roman" pitchFamily="18" charset="0"/>
                <a:cs typeface="Times New Roman" pitchFamily="18" charset="0"/>
              </a:rPr>
              <a:t>age</a:t>
            </a:r>
            <a:endParaRPr lang="en-IN" dirty="0">
              <a:latin typeface="Times New Roman" pitchFamily="18" charset="0"/>
              <a:cs typeface="Times New Roman" pitchFamily="18"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023" y="0"/>
            <a:ext cx="1975658" cy="145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090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704088"/>
            <a:ext cx="11148646" cy="890250"/>
          </a:xfrm>
        </p:spPr>
        <p:txBody>
          <a:bodyPr/>
          <a:lstStyle/>
          <a:p>
            <a:r>
              <a:rPr lang="en"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653888" y="1664677"/>
            <a:ext cx="9052820" cy="4501661"/>
          </a:xfrm>
        </p:spPr>
        <p:txBody>
          <a:bodyPr>
            <a:noAutofit/>
          </a:bodyPr>
          <a:lstStyle/>
          <a:p>
            <a:pPr marL="0" indent="0">
              <a:buNone/>
            </a:pPr>
            <a:r>
              <a:rPr lang="en-IN" sz="2000" dirty="0" smtClean="0">
                <a:solidFill>
                  <a:schemeClr val="bg1"/>
                </a:solidFill>
                <a:latin typeface="Times New Roman" pitchFamily="18" charset="0"/>
                <a:cs typeface="Times New Roman" pitchFamily="18" charset="0"/>
              </a:rPr>
              <a:t>A </a:t>
            </a:r>
            <a:r>
              <a:rPr lang="en-IN" sz="2000" dirty="0">
                <a:solidFill>
                  <a:schemeClr val="bg1"/>
                </a:solidFill>
                <a:latin typeface="Times New Roman" pitchFamily="18" charset="0"/>
                <a:cs typeface="Times New Roman" pitchFamily="18" charset="0"/>
              </a:rPr>
              <a:t>“BONPOD” hotel is also known in the western world POD hotel is a typed of hotel developed in Japan that features many small bed-sized rooms known as capsules. </a:t>
            </a:r>
            <a:r>
              <a:rPr lang="en-IN" sz="2000" dirty="0" err="1">
                <a:solidFill>
                  <a:schemeClr val="bg1"/>
                </a:solidFill>
                <a:latin typeface="Times New Roman" pitchFamily="18" charset="0"/>
                <a:cs typeface="Times New Roman" pitchFamily="18" charset="0"/>
              </a:rPr>
              <a:t>Bonpod</a:t>
            </a:r>
            <a:r>
              <a:rPr lang="en-IN" sz="2000" dirty="0">
                <a:solidFill>
                  <a:schemeClr val="bg1"/>
                </a:solidFill>
                <a:latin typeface="Times New Roman" pitchFamily="18" charset="0"/>
                <a:cs typeface="Times New Roman" pitchFamily="18" charset="0"/>
              </a:rPr>
              <a:t> hotels provide cheap, basic overnight accommodation for guests who do not require or who cannot afford larger, more expensive rooms offered by more conventional hotels</a:t>
            </a:r>
            <a:r>
              <a:rPr lang="en-IN" sz="2000" dirty="0" smtClean="0">
                <a:solidFill>
                  <a:schemeClr val="bg1"/>
                </a:solidFill>
                <a:latin typeface="Times New Roman" pitchFamily="18" charset="0"/>
                <a:cs typeface="Times New Roman" pitchFamily="18" charset="0"/>
              </a:rPr>
              <a:t>.</a:t>
            </a:r>
          </a:p>
          <a:p>
            <a:pPr marL="0" indent="0">
              <a:buNone/>
            </a:pPr>
            <a:r>
              <a:rPr lang="en-IN" sz="2000" dirty="0">
                <a:solidFill>
                  <a:schemeClr val="bg1"/>
                </a:solidFill>
                <a:latin typeface="Times New Roman" pitchFamily="18" charset="0"/>
                <a:cs typeface="Times New Roman" pitchFamily="18" charset="0"/>
              </a:rPr>
              <a:t>The </a:t>
            </a:r>
            <a:r>
              <a:rPr lang="en-IN" sz="2000" dirty="0" err="1">
                <a:solidFill>
                  <a:schemeClr val="bg1"/>
                </a:solidFill>
                <a:latin typeface="Times New Roman" pitchFamily="18" charset="0"/>
                <a:cs typeface="Times New Roman" pitchFamily="18" charset="0"/>
              </a:rPr>
              <a:t>bonpod</a:t>
            </a:r>
            <a:r>
              <a:rPr lang="en-IN" sz="2000" dirty="0">
                <a:solidFill>
                  <a:schemeClr val="bg1"/>
                </a:solidFill>
                <a:latin typeface="Times New Roman" pitchFamily="18" charset="0"/>
                <a:cs typeface="Times New Roman" pitchFamily="18" charset="0"/>
              </a:rPr>
              <a:t> are stacked side-by-side, two units high, with steps or ladders providing access to the second level rooms, similar to Bunks bed. The open end of the </a:t>
            </a:r>
            <a:r>
              <a:rPr lang="en-IN" sz="2000" dirty="0" err="1">
                <a:solidFill>
                  <a:schemeClr val="bg1"/>
                </a:solidFill>
                <a:latin typeface="Times New Roman" pitchFamily="18" charset="0"/>
                <a:cs typeface="Times New Roman" pitchFamily="18" charset="0"/>
              </a:rPr>
              <a:t>bonpod</a:t>
            </a:r>
            <a:r>
              <a:rPr lang="en-IN" sz="2000" dirty="0">
                <a:solidFill>
                  <a:schemeClr val="bg1"/>
                </a:solidFill>
                <a:latin typeface="Times New Roman" pitchFamily="18" charset="0"/>
                <a:cs typeface="Times New Roman" pitchFamily="18" charset="0"/>
              </a:rPr>
              <a:t> can be closed with a curtain or a solid door for privacy, but cannot be locked. Like a hostel many amenities are communally shared, including toilets, showers, wireless internet, and dining rooms.</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077" y="0"/>
            <a:ext cx="4322178" cy="154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0831" y="1758647"/>
            <a:ext cx="2227384" cy="251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301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2141" y="656492"/>
            <a:ext cx="7921490" cy="4780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29355" y="5621215"/>
            <a:ext cx="1851789" cy="369332"/>
          </a:xfrm>
          <a:prstGeom prst="rect">
            <a:avLst/>
          </a:prstGeom>
        </p:spPr>
        <p:txBody>
          <a:bodyPr wrap="none">
            <a:spAutoFit/>
          </a:bodyPr>
          <a:lstStyle/>
          <a:p>
            <a:r>
              <a:rPr lang="en-IN" dirty="0">
                <a:latin typeface="Times New Roman" pitchFamily="18" charset="0"/>
                <a:cs typeface="Times New Roman" pitchFamily="18" charset="0"/>
              </a:rPr>
              <a:t>Admin login page</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862" y="29201"/>
            <a:ext cx="1899138" cy="158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263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Times New Roman" pitchFamily="18" charset="0"/>
                <a:cs typeface="Times New Roman" pitchFamily="18" charset="0"/>
              </a:rPr>
              <a:t>                           </a:t>
            </a:r>
            <a:endParaRPr lang="en-IN" dirty="0">
              <a:solidFill>
                <a:srgbClr val="0070C0"/>
              </a:solidFill>
              <a:latin typeface="Times New Roman" pitchFamily="18" charset="0"/>
              <a:cs typeface="Times New Roman" pitchFamily="18" charset="0"/>
            </a:endParaRPr>
          </a:p>
        </p:txBody>
      </p:sp>
      <p:sp>
        <p:nvSpPr>
          <p:cNvPr id="3" name="Content Placeholder 2"/>
          <p:cNvSpPr>
            <a:spLocks noGrp="1"/>
          </p:cNvSpPr>
          <p:nvPr>
            <p:ph idx="1"/>
          </p:nvPr>
        </p:nvSpPr>
        <p:spPr>
          <a:xfrm>
            <a:off x="492369" y="2461846"/>
            <a:ext cx="10386646" cy="3598986"/>
          </a:xfrm>
        </p:spPr>
        <p:txBody>
          <a:bodyPr>
            <a:normAutofit/>
          </a:bodyPr>
          <a:lstStyle/>
          <a:p>
            <a:pPr marL="0" indent="0">
              <a:lnSpc>
                <a:spcPct val="150000"/>
              </a:lnSpc>
              <a:buNone/>
            </a:pPr>
            <a:r>
              <a:rPr lang="en-IN" sz="2000" dirty="0">
                <a:latin typeface="Times New Roman" pitchFamily="18" charset="0"/>
                <a:cs typeface="Times New Roman" pitchFamily="18" charset="0"/>
              </a:rPr>
              <a:t>Through this project, we have successfully implemented a complete </a:t>
            </a:r>
            <a:r>
              <a:rPr lang="en-IN" sz="2000" dirty="0" err="1">
                <a:latin typeface="Times New Roman" pitchFamily="18" charset="0"/>
                <a:cs typeface="Times New Roman" pitchFamily="18" charset="0"/>
              </a:rPr>
              <a:t>Bonpod</a:t>
            </a:r>
            <a:r>
              <a:rPr lang="en-IN" sz="2000" dirty="0">
                <a:latin typeface="Times New Roman" pitchFamily="18" charset="0"/>
                <a:cs typeface="Times New Roman" pitchFamily="18" charset="0"/>
              </a:rPr>
              <a:t> website using HTML, CSS and JavaScript for the front end and </a:t>
            </a:r>
            <a:r>
              <a:rPr lang="en-IN" sz="2000" dirty="0" err="1">
                <a:latin typeface="Times New Roman" pitchFamily="18" charset="0"/>
                <a:cs typeface="Times New Roman" pitchFamily="18" charset="0"/>
              </a:rPr>
              <a:t>Django</a:t>
            </a:r>
            <a:r>
              <a:rPr lang="en-IN" sz="2000" dirty="0">
                <a:latin typeface="Times New Roman" pitchFamily="18" charset="0"/>
                <a:cs typeface="Times New Roman" pitchFamily="18" charset="0"/>
              </a:rPr>
              <a:t> framework for the backend and admin part and have estimated its techniques. Hence, these can be implemented to successfully log in the website and book a desired pod at any time. Also, we are getting the desired and accurate result while booking the pod and it is successfully </a:t>
            </a:r>
            <a:r>
              <a:rPr lang="en-IN" sz="2000" dirty="0" smtClean="0">
                <a:latin typeface="Times New Roman" pitchFamily="18" charset="0"/>
                <a:cs typeface="Times New Roman" pitchFamily="18" charset="0"/>
              </a:rPr>
              <a:t>implemented</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45" y="411408"/>
            <a:ext cx="4081829" cy="165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0472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585" y="1277813"/>
            <a:ext cx="7889630" cy="432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8587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1594339"/>
            <a:ext cx="10178235" cy="4349262"/>
          </a:xfrm>
        </p:spPr>
        <p:txBody>
          <a:bodyPr>
            <a:noAutofit/>
          </a:bodyPr>
          <a:lstStyle/>
          <a:p>
            <a:pPr lvl="0"/>
            <a:r>
              <a:rPr lang="en-US" sz="2000" dirty="0">
                <a:solidFill>
                  <a:schemeClr val="bg1"/>
                </a:solidFill>
                <a:latin typeface="Times New Roman" pitchFamily="18" charset="0"/>
                <a:cs typeface="Times New Roman" pitchFamily="18" charset="0"/>
              </a:rPr>
              <a:t>“</a:t>
            </a:r>
            <a:r>
              <a:rPr lang="en-US" sz="2000" dirty="0" err="1">
                <a:solidFill>
                  <a:schemeClr val="bg1"/>
                </a:solidFill>
                <a:latin typeface="Times New Roman" pitchFamily="18" charset="0"/>
                <a:cs typeface="Times New Roman" pitchFamily="18" charset="0"/>
              </a:rPr>
              <a:t>Bonpod</a:t>
            </a:r>
            <a:r>
              <a:rPr lang="en-US" sz="2000" dirty="0">
                <a:solidFill>
                  <a:schemeClr val="bg1"/>
                </a:solidFill>
                <a:latin typeface="Times New Roman" pitchFamily="18" charset="0"/>
                <a:cs typeface="Times New Roman" pitchFamily="18" charset="0"/>
              </a:rPr>
              <a:t>, A POD hotel” is developed with the main aim of providing cheap, basic overnight accommodation for guests who do not require or who cannot afford larger, more expensive rooms offered by more conventional hotels</a:t>
            </a:r>
            <a:r>
              <a:rPr lang="en-US" sz="2000" dirty="0" smtClean="0">
                <a:solidFill>
                  <a:schemeClr val="bg1"/>
                </a:solidFill>
                <a:latin typeface="Times New Roman" pitchFamily="18" charset="0"/>
                <a:cs typeface="Times New Roman" pitchFamily="18" charset="0"/>
              </a:rPr>
              <a:t>.</a:t>
            </a:r>
          </a:p>
          <a:p>
            <a:pPr lvl="0"/>
            <a:r>
              <a:rPr lang="en-US" sz="2000" dirty="0">
                <a:solidFill>
                  <a:schemeClr val="bg1"/>
                </a:solidFill>
                <a:latin typeface="Times New Roman" pitchFamily="18" charset="0"/>
                <a:cs typeface="Times New Roman" pitchFamily="18" charset="0"/>
              </a:rPr>
              <a:t>The BONPOD are stacked side-by-side, two units high, with steps or ladders providing access to the second level rooms, similar to Bunks bed. The open end of the </a:t>
            </a:r>
            <a:r>
              <a:rPr lang="en-US" sz="2000" dirty="0" err="1">
                <a:solidFill>
                  <a:schemeClr val="bg1"/>
                </a:solidFill>
                <a:latin typeface="Times New Roman" pitchFamily="18" charset="0"/>
                <a:cs typeface="Times New Roman" pitchFamily="18" charset="0"/>
              </a:rPr>
              <a:t>bonpod</a:t>
            </a:r>
            <a:r>
              <a:rPr lang="en-US" sz="2000" dirty="0">
                <a:solidFill>
                  <a:schemeClr val="bg1"/>
                </a:solidFill>
                <a:latin typeface="Times New Roman" pitchFamily="18" charset="0"/>
                <a:cs typeface="Times New Roman" pitchFamily="18" charset="0"/>
              </a:rPr>
              <a:t> can be closed with a curtain or a solid door for privacy, but cannot be locked. </a:t>
            </a:r>
            <a:endParaRPr lang="en-US" sz="2000" dirty="0" smtClean="0">
              <a:solidFill>
                <a:schemeClr val="bg1"/>
              </a:solidFill>
              <a:latin typeface="Times New Roman" pitchFamily="18" charset="0"/>
              <a:cs typeface="Times New Roman" pitchFamily="18" charset="0"/>
            </a:endParaRPr>
          </a:p>
          <a:p>
            <a:r>
              <a:rPr lang="en-US" sz="2000" dirty="0">
                <a:solidFill>
                  <a:schemeClr val="bg1"/>
                </a:solidFill>
                <a:latin typeface="Times New Roman" pitchFamily="18" charset="0"/>
                <a:cs typeface="Times New Roman" pitchFamily="18" charset="0"/>
              </a:rPr>
              <a:t>Like a hostel many amenities are communally shared, including toilets, showers, wireless internet, and dining rooms. </a:t>
            </a:r>
            <a:r>
              <a:rPr lang="en-US" sz="2000" dirty="0" err="1">
                <a:solidFill>
                  <a:schemeClr val="bg1"/>
                </a:solidFill>
                <a:latin typeface="Times New Roman" pitchFamily="18" charset="0"/>
                <a:cs typeface="Times New Roman" pitchFamily="18" charset="0"/>
              </a:rPr>
              <a:t>Bonpod</a:t>
            </a:r>
            <a:r>
              <a:rPr lang="en-US" sz="2000" dirty="0">
                <a:solidFill>
                  <a:schemeClr val="bg1"/>
                </a:solidFill>
                <a:latin typeface="Times New Roman" pitchFamily="18" charset="0"/>
                <a:cs typeface="Times New Roman" pitchFamily="18" charset="0"/>
              </a:rPr>
              <a:t> hotels vary in size, from 50 or so capsules to 700, and primarily cater to men Some </a:t>
            </a:r>
            <a:r>
              <a:rPr lang="en-US" sz="2000" dirty="0" err="1">
                <a:solidFill>
                  <a:schemeClr val="bg1"/>
                </a:solidFill>
                <a:latin typeface="Times New Roman" pitchFamily="18" charset="0"/>
                <a:cs typeface="Times New Roman" pitchFamily="18" charset="0"/>
              </a:rPr>
              <a:t>bonpod</a:t>
            </a:r>
            <a:r>
              <a:rPr lang="en-US" sz="2000" dirty="0">
                <a:solidFill>
                  <a:schemeClr val="bg1"/>
                </a:solidFill>
                <a:latin typeface="Times New Roman" pitchFamily="18" charset="0"/>
                <a:cs typeface="Times New Roman" pitchFamily="18" charset="0"/>
              </a:rPr>
              <a:t> hotels offer separate sections for male and female guests, or even separate floors and separate  elevators. </a:t>
            </a:r>
            <a:endParaRPr lang="en-IN" sz="2000" dirty="0">
              <a:solidFill>
                <a:schemeClr val="bg1"/>
              </a:solidFill>
              <a:latin typeface="Times New Roman" pitchFamily="18" charset="0"/>
              <a:cs typeface="Times New Roman" pitchFamily="18" charset="0"/>
            </a:endParaRPr>
          </a:p>
          <a:p>
            <a:pPr lvl="0"/>
            <a:endParaRPr lang="en-IN"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031" y="0"/>
            <a:ext cx="3915507" cy="135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5454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46" y="281354"/>
            <a:ext cx="7315200" cy="726831"/>
          </a:xfrm>
        </p:spPr>
        <p:txBody>
          <a:bodyPr>
            <a:normAutofit/>
          </a:bodyPr>
          <a:lstStyle/>
          <a:p>
            <a:r>
              <a:rPr lang="en-US" b="1" dirty="0" smtClean="0">
                <a:solidFill>
                  <a:schemeClr val="bg1"/>
                </a:solidFill>
                <a:latin typeface="Times New Roman" pitchFamily="18" charset="0"/>
                <a:cs typeface="Times New Roman" pitchFamily="18" charset="0"/>
              </a:rPr>
              <a:t>Literature Survey</a:t>
            </a:r>
            <a:endParaRPr lang="en-IN"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642164" y="1148862"/>
            <a:ext cx="9287281" cy="5474676"/>
          </a:xfrm>
        </p:spPr>
        <p:txBody>
          <a:bodyPr>
            <a:noAutofit/>
          </a:bodyPr>
          <a:lstStyle/>
          <a:p>
            <a:r>
              <a:rPr lang="en-IN" sz="2000" dirty="0">
                <a:solidFill>
                  <a:schemeClr val="bg1"/>
                </a:solidFill>
                <a:latin typeface="Times New Roman" pitchFamily="18" charset="0"/>
                <a:cs typeface="Times New Roman" pitchFamily="18" charset="0"/>
              </a:rPr>
              <a:t>In[1]: Sue et al (2005) ‘the Hotel Proprietors Act 1956 provides a clear definition of a hotel: An establish held out by the proprietor as offering food, drink and, if so required, sleeping accommodation, without special contract, to any traveller presenting himself who appears able and willing to pay reasonable sum for the services and facilities provided and who is in a fit state to be received</a:t>
            </a:r>
            <a:r>
              <a:rPr lang="en-IN" sz="2000" dirty="0" smtClean="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In[2]: </a:t>
            </a:r>
            <a:r>
              <a:rPr lang="en-IN" sz="2000" dirty="0" err="1">
                <a:solidFill>
                  <a:schemeClr val="bg1"/>
                </a:solidFill>
                <a:latin typeface="Times New Roman" pitchFamily="18" charset="0"/>
                <a:cs typeface="Times New Roman" pitchFamily="18" charset="0"/>
              </a:rPr>
              <a:t>Japanblog</a:t>
            </a:r>
            <a:r>
              <a:rPr lang="en-IN" sz="2000" dirty="0">
                <a:solidFill>
                  <a:schemeClr val="bg1"/>
                </a:solidFill>
                <a:latin typeface="Times New Roman" pitchFamily="18" charset="0"/>
                <a:cs typeface="Times New Roman" pitchFamily="18" charset="0"/>
              </a:rPr>
              <a:t>(2007) “A capsule hotel is a type of hotel accommodation popular mostly among travellers stranded for the night and those who are on a tight budget.” Capsules hotel are usually about 2m * 1m*1.5m in dimension and so is unsuitable for those above six feet tall. Despite the very limited space the customers will be surprised at how well equipped these hotels are. Each capsule usually comes with a built in mini TV, radio, and alarm clock, plus fresh bedding of course. Customers can also use the hotel’s public lounge space including lockers, shower rooms, laundry facilities, restaurants, vending machines, and clothes shop.</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284" y="2116013"/>
            <a:ext cx="2000715" cy="226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6554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662" y="597877"/>
            <a:ext cx="9167445" cy="5896708"/>
          </a:xfrm>
        </p:spPr>
        <p:txBody>
          <a:bodyPr>
            <a:noAutofit/>
          </a:bodyPr>
          <a:lstStyle/>
          <a:p>
            <a:r>
              <a:rPr lang="en-IN" sz="2000" dirty="0">
                <a:solidFill>
                  <a:schemeClr val="bg1"/>
                </a:solidFill>
                <a:latin typeface="Times New Roman" pitchFamily="18" charset="0"/>
                <a:cs typeface="Times New Roman" pitchFamily="18" charset="0"/>
              </a:rPr>
              <a:t>In[3]: Chon (2000)has suggested all psychological motives could be classified as basic motives and secondary motives. In the hospitality industry, people’s basic needs from a lodging facility are a good night’s rest in a comfortable and soft room and food. Secondary motives are fulfilled by celebrating special moments, such as theme night, birthdays and so </a:t>
            </a:r>
            <a:r>
              <a:rPr lang="en-IN" sz="2000" dirty="0" smtClean="0">
                <a:solidFill>
                  <a:schemeClr val="bg1"/>
                </a:solidFill>
                <a:latin typeface="Times New Roman" pitchFamily="18" charset="0"/>
                <a:cs typeface="Times New Roman" pitchFamily="18" charset="0"/>
              </a:rPr>
              <a:t>on</a:t>
            </a:r>
          </a:p>
          <a:p>
            <a:r>
              <a:rPr lang="en-IN" sz="2000" dirty="0">
                <a:solidFill>
                  <a:schemeClr val="bg1"/>
                </a:solidFill>
                <a:latin typeface="Times New Roman" pitchFamily="18" charset="0"/>
                <a:cs typeface="Times New Roman" pitchFamily="18" charset="0"/>
              </a:rPr>
              <a:t>In[4]: Middleton and Clarke (2001:19)suggest, in term of customer, marketing is concerned with understanding the needs and desired of existing and future buyers. It is also about which products they choose, when, how much, at what price and how often they purchase them. It is concerned with how they get information about the products, where they buy the products from-whether they are bought directly of through retail intermediary- and how the customers feel after their purchase and consumption of product</a:t>
            </a:r>
            <a:r>
              <a:rPr lang="en-IN" sz="2000" dirty="0" smtClean="0">
                <a:solidFill>
                  <a:schemeClr val="bg1"/>
                </a:solidFill>
                <a:latin typeface="Times New Roman" pitchFamily="18" charset="0"/>
                <a:cs typeface="Times New Roman" pitchFamily="18" charset="0"/>
              </a:rPr>
              <a:t>.</a:t>
            </a:r>
          </a:p>
          <a:p>
            <a:r>
              <a:rPr lang="en-IN" sz="2000" dirty="0">
                <a:solidFill>
                  <a:schemeClr val="bg1"/>
                </a:solidFill>
                <a:latin typeface="Times New Roman" pitchFamily="18" charset="0"/>
                <a:cs typeface="Times New Roman" pitchFamily="18" charset="0"/>
              </a:rPr>
              <a:t>In[5]: </a:t>
            </a:r>
            <a:r>
              <a:rPr lang="en-IN" sz="2000" dirty="0" err="1">
                <a:solidFill>
                  <a:schemeClr val="bg1"/>
                </a:solidFill>
                <a:latin typeface="Times New Roman" pitchFamily="18" charset="0"/>
                <a:cs typeface="Times New Roman" pitchFamily="18" charset="0"/>
              </a:rPr>
              <a:t>Itravel,com</a:t>
            </a:r>
            <a:r>
              <a:rPr lang="en-IN" sz="2000" dirty="0">
                <a:solidFill>
                  <a:schemeClr val="bg1"/>
                </a:solidFill>
                <a:latin typeface="Times New Roman" pitchFamily="18" charset="0"/>
                <a:cs typeface="Times New Roman" pitchFamily="18" charset="0"/>
              </a:rPr>
              <a:t>(2007)defined since most visitors to a Capsule hotel are Japanese business men who don’t have time to go home, there are amenities there for people who didn’t plan on staying away from home.</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9107" y="2038766"/>
            <a:ext cx="2332893" cy="242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6606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831" y="375138"/>
            <a:ext cx="11172091" cy="890954"/>
          </a:xfrm>
        </p:spPr>
        <p:txBody>
          <a:bodyPr>
            <a:normAutofit/>
          </a:bodyPr>
          <a:lstStyle/>
          <a:p>
            <a:r>
              <a:rPr lang="en-US" b="1" dirty="0" smtClean="0">
                <a:solidFill>
                  <a:schemeClr val="bg1"/>
                </a:solidFill>
                <a:latin typeface="Times New Roman" pitchFamily="18" charset="0"/>
                <a:cs typeface="Times New Roman" pitchFamily="18" charset="0"/>
              </a:rPr>
              <a:t>Software and Hardware Requirement</a:t>
            </a:r>
            <a:endParaRPr lang="en-IN"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677334" y="1172308"/>
            <a:ext cx="7739835" cy="5521569"/>
          </a:xfrm>
        </p:spPr>
        <p:txBody>
          <a:bodyPr>
            <a:normAutofit fontScale="77500" lnSpcReduction="20000"/>
          </a:bodyPr>
          <a:lstStyle/>
          <a:p>
            <a:r>
              <a:rPr lang="en-IN" b="1" dirty="0">
                <a:solidFill>
                  <a:schemeClr val="bg1"/>
                </a:solidFill>
                <a:latin typeface="Times New Roman" pitchFamily="18" charset="0"/>
                <a:cs typeface="Times New Roman" pitchFamily="18" charset="0"/>
              </a:rPr>
              <a:t>SOFTWARE REQUIREMENTS</a:t>
            </a:r>
            <a:r>
              <a:rPr lang="en-IN" b="1" dirty="0" smtClean="0">
                <a:solidFill>
                  <a:schemeClr val="bg1"/>
                </a:solidFill>
                <a:latin typeface="Times New Roman" pitchFamily="18" charset="0"/>
                <a:cs typeface="Times New Roman" pitchFamily="18" charset="0"/>
              </a:rPr>
              <a:t>:</a:t>
            </a:r>
          </a:p>
          <a:p>
            <a:pPr marL="0" indent="0">
              <a:buNone/>
            </a:pPr>
            <a:r>
              <a:rPr lang="en-US" dirty="0">
                <a:latin typeface="Times New Roman" pitchFamily="18" charset="0"/>
                <a:cs typeface="Times New Roman" pitchFamily="18" charset="0"/>
              </a:rPr>
              <a:t>       </a:t>
            </a:r>
            <a:r>
              <a:rPr lang="en-US" dirty="0">
                <a:solidFill>
                  <a:schemeClr val="bg1"/>
                </a:solidFill>
                <a:latin typeface="Times New Roman" pitchFamily="18" charset="0"/>
                <a:cs typeface="Times New Roman" pitchFamily="18" charset="0"/>
              </a:rPr>
              <a:t>Operating system</a:t>
            </a:r>
            <a:r>
              <a:rPr lang="en-US" dirty="0" smtClean="0">
                <a:solidFill>
                  <a:schemeClr val="bg1"/>
                </a:solidFill>
                <a:latin typeface="Times New Roman" pitchFamily="18" charset="0"/>
                <a:cs typeface="Times New Roman" pitchFamily="18" charset="0"/>
              </a:rPr>
              <a:t>:</a:t>
            </a:r>
          </a:p>
          <a:p>
            <a:pPr marL="0" indent="0">
              <a:buNone/>
            </a:pPr>
            <a:r>
              <a:rPr lang="en-US" dirty="0">
                <a:solidFill>
                  <a:schemeClr val="bg1"/>
                </a:solidFill>
                <a:latin typeface="Times New Roman" pitchFamily="18" charset="0"/>
                <a:cs typeface="Times New Roman" pitchFamily="18" charset="0"/>
              </a:rPr>
              <a:t> </a:t>
            </a:r>
            <a:r>
              <a:rPr lang="en-US"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a:t>
            </a:r>
            <a:r>
              <a:rPr lang="en-IN" dirty="0">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Windows 7, Windows 8 or Windows 10</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Mac OSX 10.8, 10.9, 10.10 or 10.11</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Linux- </a:t>
            </a:r>
            <a:r>
              <a:rPr lang="en-IN" dirty="0" err="1">
                <a:solidFill>
                  <a:schemeClr val="bg1"/>
                </a:solidFill>
                <a:latin typeface="Times New Roman" pitchFamily="18" charset="0"/>
                <a:cs typeface="Times New Roman" pitchFamily="18" charset="0"/>
              </a:rPr>
              <a:t>Debian</a:t>
            </a:r>
            <a:r>
              <a:rPr lang="en-IN" dirty="0">
                <a:solidFill>
                  <a:schemeClr val="bg1"/>
                </a:solidFill>
                <a:latin typeface="Times New Roman" pitchFamily="18" charset="0"/>
                <a:cs typeface="Times New Roman" pitchFamily="18" charset="0"/>
              </a:rPr>
              <a:t>, Fedora, Ubuntu </a:t>
            </a:r>
            <a:r>
              <a:rPr lang="en-IN" dirty="0" err="1" smtClean="0">
                <a:solidFill>
                  <a:schemeClr val="bg1"/>
                </a:solidFill>
                <a:latin typeface="Times New Roman" pitchFamily="18" charset="0"/>
                <a:cs typeface="Times New Roman" pitchFamily="18" charset="0"/>
              </a:rPr>
              <a:t>etc</a:t>
            </a:r>
            <a:endParaRPr lang="en-IN" dirty="0" smtClean="0">
              <a:solidFill>
                <a:schemeClr val="bg1"/>
              </a:solidFill>
              <a:latin typeface="Times New Roman" pitchFamily="18" charset="0"/>
              <a:cs typeface="Times New Roman" pitchFamily="18" charset="0"/>
            </a:endParaRPr>
          </a:p>
          <a:p>
            <a:pPr marL="0" indent="0">
              <a:buNone/>
            </a:pPr>
            <a:r>
              <a:rPr lang="en-IN" dirty="0" smtClean="0">
                <a:solidFill>
                  <a:schemeClr val="bg1"/>
                </a:solidFill>
                <a:latin typeface="Times New Roman" pitchFamily="18" charset="0"/>
                <a:cs typeface="Times New Roman" pitchFamily="18" charset="0"/>
              </a:rPr>
              <a:t>       IDE </a:t>
            </a:r>
            <a:r>
              <a:rPr lang="en-IN" dirty="0">
                <a:solidFill>
                  <a:schemeClr val="bg1"/>
                </a:solidFill>
                <a:latin typeface="Times New Roman" pitchFamily="18" charset="0"/>
                <a:cs typeface="Times New Roman" pitchFamily="18" charset="0"/>
              </a:rPr>
              <a:t>used:</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Pycharm</a:t>
            </a:r>
            <a:r>
              <a:rPr lang="en-IN" dirty="0">
                <a:solidFill>
                  <a:schemeClr val="bg1"/>
                </a:solidFill>
                <a:latin typeface="Times New Roman" pitchFamily="18" charset="0"/>
                <a:cs typeface="Times New Roman" pitchFamily="18" charset="0"/>
              </a:rPr>
              <a:t>-Community-Edition </a:t>
            </a:r>
            <a:r>
              <a:rPr lang="en-IN" dirty="0" smtClean="0">
                <a:solidFill>
                  <a:schemeClr val="bg1"/>
                </a:solidFill>
                <a:latin typeface="Times New Roman" pitchFamily="18" charset="0"/>
                <a:cs typeface="Times New Roman" pitchFamily="18" charset="0"/>
              </a:rPr>
              <a:t>2017.3</a:t>
            </a:r>
          </a:p>
          <a:p>
            <a:pPr marL="0" indent="0">
              <a:buNone/>
            </a:pPr>
            <a:r>
              <a:rPr lang="en-IN" dirty="0" smtClean="0">
                <a:solidFill>
                  <a:schemeClr val="bg1"/>
                </a:solidFill>
                <a:latin typeface="Times New Roman" pitchFamily="18" charset="0"/>
                <a:cs typeface="Times New Roman" pitchFamily="18" charset="0"/>
              </a:rPr>
              <a:t>       Frameworks</a:t>
            </a:r>
            <a:r>
              <a:rPr lang="en-IN" dirty="0">
                <a:solidFill>
                  <a:schemeClr val="bg1"/>
                </a:solidFill>
                <a:latin typeface="Times New Roman" pitchFamily="18" charset="0"/>
                <a:cs typeface="Times New Roman" pitchFamily="18" charset="0"/>
              </a:rPr>
              <a:t>:</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Django</a:t>
            </a:r>
            <a:r>
              <a:rPr lang="en-IN" dirty="0">
                <a:solidFill>
                  <a:schemeClr val="bg1"/>
                </a:solidFill>
                <a:latin typeface="Times New Roman" pitchFamily="18" charset="0"/>
                <a:cs typeface="Times New Roman" pitchFamily="18" charset="0"/>
              </a:rPr>
              <a:t> Framework for backend</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Bootstrap J-query for </a:t>
            </a:r>
            <a:r>
              <a:rPr lang="en-IN" dirty="0" smtClean="0">
                <a:solidFill>
                  <a:schemeClr val="bg1"/>
                </a:solidFill>
                <a:latin typeface="Times New Roman" pitchFamily="18" charset="0"/>
                <a:cs typeface="Times New Roman" pitchFamily="18" charset="0"/>
              </a:rPr>
              <a:t>front-end</a:t>
            </a:r>
          </a:p>
          <a:p>
            <a:pPr marL="0" indent="0">
              <a:buNone/>
            </a:pPr>
            <a:r>
              <a:rPr lang="en-IN" dirty="0" smtClean="0">
                <a:solidFill>
                  <a:schemeClr val="bg1"/>
                </a:solidFill>
                <a:latin typeface="Times New Roman" pitchFamily="18" charset="0"/>
                <a:cs typeface="Times New Roman" pitchFamily="18" charset="0"/>
              </a:rPr>
              <a:t>       Text </a:t>
            </a:r>
            <a:r>
              <a:rPr lang="en-IN" dirty="0">
                <a:solidFill>
                  <a:schemeClr val="bg1"/>
                </a:solidFill>
                <a:latin typeface="Times New Roman" pitchFamily="18" charset="0"/>
                <a:cs typeface="Times New Roman" pitchFamily="18" charset="0"/>
              </a:rPr>
              <a:t>Editor:</a:t>
            </a: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a:t>
            </a:r>
            <a:r>
              <a:rPr lang="en-IN" dirty="0" err="1">
                <a:solidFill>
                  <a:schemeClr val="bg1"/>
                </a:solidFill>
                <a:latin typeface="Times New Roman" pitchFamily="18" charset="0"/>
                <a:cs typeface="Times New Roman" pitchFamily="18" charset="0"/>
              </a:rPr>
              <a:t>Gedit</a:t>
            </a:r>
            <a:endParaRPr lang="en-IN" dirty="0">
              <a:solidFill>
                <a:schemeClr val="bg1"/>
              </a:solidFill>
              <a:latin typeface="Times New Roman" pitchFamily="18" charset="0"/>
              <a:cs typeface="Times New Roman" pitchFamily="18" charset="0"/>
            </a:endParaRPr>
          </a:p>
          <a:p>
            <a:pPr marL="0" indent="0">
              <a:buNone/>
            </a:pPr>
            <a:r>
              <a:rPr lang="en-IN" dirty="0" smtClean="0">
                <a:solidFill>
                  <a:schemeClr val="bg1"/>
                </a:solidFill>
                <a:latin typeface="Times New Roman" pitchFamily="18" charset="0"/>
                <a:cs typeface="Times New Roman" pitchFamily="18" charset="0"/>
              </a:rPr>
              <a:t>       •</a:t>
            </a:r>
            <a:r>
              <a:rPr lang="en-IN" dirty="0">
                <a:solidFill>
                  <a:schemeClr val="bg1"/>
                </a:solidFill>
                <a:latin typeface="Times New Roman" pitchFamily="18" charset="0"/>
                <a:cs typeface="Times New Roman" pitchFamily="18" charset="0"/>
              </a:rPr>
              <a:t>	Sublime Text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908" y="1781908"/>
            <a:ext cx="3552092" cy="356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7744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42672"/>
            <a:ext cx="9905998" cy="1478570"/>
          </a:xfrm>
        </p:spPr>
        <p:txBody>
          <a:bodyPr/>
          <a:lstStyle/>
          <a:p>
            <a:r>
              <a:rPr lang="en-US" b="1" dirty="0" smtClean="0">
                <a:solidFill>
                  <a:schemeClr val="bg1"/>
                </a:solidFill>
                <a:latin typeface="Times New Roman" pitchFamily="18" charset="0"/>
                <a:cs typeface="Times New Roman" pitchFamily="18" charset="0"/>
              </a:rPr>
              <a:t>Hardware Requirement</a:t>
            </a:r>
            <a:endParaRPr lang="en-IN"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677334" y="2016369"/>
            <a:ext cx="6286173" cy="3915508"/>
          </a:xfrm>
        </p:spPr>
        <p:txBody>
          <a:bodyPr>
            <a:normAutofit/>
          </a:bodyPr>
          <a:lstStyle/>
          <a:p>
            <a:r>
              <a:rPr lang="en-IN" sz="2000" dirty="0" smtClean="0">
                <a:solidFill>
                  <a:schemeClr val="bg1"/>
                </a:solidFill>
                <a:latin typeface="Times New Roman" pitchFamily="18" charset="0"/>
                <a:cs typeface="Times New Roman" pitchFamily="18" charset="0"/>
              </a:rPr>
              <a:t>  Processor </a:t>
            </a:r>
            <a:r>
              <a:rPr lang="en-IN" sz="2000" dirty="0">
                <a:solidFill>
                  <a:schemeClr val="bg1"/>
                </a:solidFill>
                <a:latin typeface="Times New Roman" pitchFamily="18" charset="0"/>
                <a:cs typeface="Times New Roman" pitchFamily="18" charset="0"/>
              </a:rPr>
              <a:t>(CPU) with 2 gigahertz (GHz) frequency or </a:t>
            </a:r>
            <a:r>
              <a:rPr lang="en-IN" sz="2000" dirty="0" smtClean="0">
                <a:solidFill>
                  <a:schemeClr val="bg1"/>
                </a:solidFill>
                <a:latin typeface="Times New Roman" pitchFamily="18" charset="0"/>
                <a:cs typeface="Times New Roman" pitchFamily="18" charset="0"/>
              </a:rPr>
              <a:t>above</a:t>
            </a:r>
          </a:p>
          <a:p>
            <a:r>
              <a:rPr lang="en-IN" sz="2000" dirty="0" smtClean="0">
                <a:solidFill>
                  <a:schemeClr val="bg1"/>
                </a:solidFill>
                <a:latin typeface="Times New Roman" pitchFamily="18" charset="0"/>
                <a:cs typeface="Times New Roman" pitchFamily="18" charset="0"/>
              </a:rPr>
              <a:t>  A </a:t>
            </a:r>
            <a:r>
              <a:rPr lang="en-IN" sz="2000" dirty="0">
                <a:solidFill>
                  <a:schemeClr val="bg1"/>
                </a:solidFill>
                <a:latin typeface="Times New Roman" pitchFamily="18" charset="0"/>
                <a:cs typeface="Times New Roman" pitchFamily="18" charset="0"/>
              </a:rPr>
              <a:t>minimum of 2 GB of </a:t>
            </a:r>
            <a:r>
              <a:rPr lang="en-IN" sz="2000" dirty="0" smtClean="0">
                <a:solidFill>
                  <a:schemeClr val="bg1"/>
                </a:solidFill>
                <a:latin typeface="Times New Roman" pitchFamily="18" charset="0"/>
                <a:cs typeface="Times New Roman" pitchFamily="18" charset="0"/>
              </a:rPr>
              <a:t>RAM</a:t>
            </a:r>
          </a:p>
          <a:p>
            <a:r>
              <a:rPr lang="en-IN" sz="2000" dirty="0" smtClean="0">
                <a:solidFill>
                  <a:schemeClr val="bg1"/>
                </a:solidFill>
                <a:latin typeface="Times New Roman" pitchFamily="18" charset="0"/>
                <a:cs typeface="Times New Roman" pitchFamily="18" charset="0"/>
              </a:rPr>
              <a:t> Monitor </a:t>
            </a:r>
            <a:r>
              <a:rPr lang="en-IN" sz="2000" dirty="0">
                <a:solidFill>
                  <a:schemeClr val="bg1"/>
                </a:solidFill>
                <a:latin typeface="Times New Roman" pitchFamily="18" charset="0"/>
                <a:cs typeface="Times New Roman" pitchFamily="18" charset="0"/>
              </a:rPr>
              <a:t>Resolution 1024 X 768 or higher</a:t>
            </a:r>
          </a:p>
          <a:p>
            <a:r>
              <a:rPr lang="en-IN" sz="2000" dirty="0" smtClean="0">
                <a:solidFill>
                  <a:schemeClr val="bg1"/>
                </a:solidFill>
                <a:latin typeface="Times New Roman" pitchFamily="18" charset="0"/>
                <a:cs typeface="Times New Roman" pitchFamily="18" charset="0"/>
              </a:rPr>
              <a:t> Internet </a:t>
            </a:r>
            <a:r>
              <a:rPr lang="en-IN" sz="2000" dirty="0">
                <a:solidFill>
                  <a:schemeClr val="bg1"/>
                </a:solidFill>
                <a:latin typeface="Times New Roman" pitchFamily="18" charset="0"/>
                <a:cs typeface="Times New Roman" pitchFamily="18" charset="0"/>
              </a:rPr>
              <a:t>Connection Broadband (high-speed) Internet connection with a </a:t>
            </a:r>
            <a:r>
              <a:rPr lang="en-IN" sz="2000" dirty="0" smtClean="0">
                <a:solidFill>
                  <a:schemeClr val="bg1"/>
                </a:solidFill>
                <a:latin typeface="Times New Roman" pitchFamily="18" charset="0"/>
                <a:cs typeface="Times New Roman" pitchFamily="18" charset="0"/>
              </a:rPr>
              <a:t> speed </a:t>
            </a:r>
            <a:r>
              <a:rPr lang="en-IN" sz="2000" dirty="0">
                <a:solidFill>
                  <a:schemeClr val="bg1"/>
                </a:solidFill>
                <a:latin typeface="Times New Roman" pitchFamily="18" charset="0"/>
                <a:cs typeface="Times New Roman" pitchFamily="18" charset="0"/>
              </a:rPr>
              <a:t>of 4 Mbps or higher</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15" y="2461845"/>
            <a:ext cx="4665785" cy="242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9429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677333" y="750276"/>
            <a:ext cx="8596800" cy="902677"/>
          </a:xfrm>
          <a:prstGeom prst="rect">
            <a:avLst/>
          </a:prstGeom>
        </p:spPr>
        <p:txBody>
          <a:bodyPr spcFirstLastPara="1" vert="horz" wrap="square" lIns="91433" tIns="45700" rIns="91433" bIns="45700" rtlCol="0" anchor="t" anchorCtr="0">
            <a:noAutofit/>
          </a:bodyPr>
          <a:lstStyle/>
          <a:p>
            <a:pPr>
              <a:spcBef>
                <a:spcPts val="0"/>
              </a:spcBef>
            </a:pPr>
            <a:r>
              <a:rPr lang="en" sz="2800" b="1" dirty="0" smtClean="0">
                <a:solidFill>
                  <a:schemeClr val="bg1"/>
                </a:solidFill>
                <a:latin typeface="Times New Roman" pitchFamily="18" charset="0"/>
                <a:cs typeface="Times New Roman" pitchFamily="18" charset="0"/>
              </a:rPr>
              <a:t>Disadvantage of existing system:</a:t>
            </a:r>
            <a:endParaRPr sz="2800" b="1" dirty="0">
              <a:solidFill>
                <a:schemeClr val="bg1"/>
              </a:solidFill>
              <a:latin typeface="Times New Roman" pitchFamily="18" charset="0"/>
              <a:cs typeface="Times New Roman" pitchFamily="18" charset="0"/>
            </a:endParaRPr>
          </a:p>
        </p:txBody>
      </p:sp>
      <p:sp>
        <p:nvSpPr>
          <p:cNvPr id="210" name="Google Shape;210;p27"/>
          <p:cNvSpPr txBox="1">
            <a:spLocks noGrp="1"/>
          </p:cNvSpPr>
          <p:nvPr>
            <p:ph idx="1"/>
          </p:nvPr>
        </p:nvSpPr>
        <p:spPr>
          <a:xfrm>
            <a:off x="433755" y="1441939"/>
            <a:ext cx="9401908" cy="5052646"/>
          </a:xfrm>
          <a:prstGeom prst="rect">
            <a:avLst/>
          </a:prstGeom>
        </p:spPr>
        <p:txBody>
          <a:bodyPr spcFirstLastPara="1" vert="horz" wrap="square" lIns="91433" tIns="45700" rIns="91433" bIns="45700" rtlCol="0" anchor="t" anchorCtr="0">
            <a:noAutofit/>
          </a:bodyPr>
          <a:lstStyle/>
          <a:p>
            <a:pPr marL="0" indent="0" algn="just">
              <a:buNone/>
            </a:pPr>
            <a:endParaRPr lang="en-US" b="1" dirty="0" smtClean="0"/>
          </a:p>
          <a:p>
            <a:pPr algn="just">
              <a:buFont typeface="Wingdings" pitchFamily="2" charset="2"/>
              <a:buChar char="Ø"/>
            </a:pPr>
            <a:r>
              <a:rPr lang="en-IN" sz="2000" b="1" dirty="0">
                <a:solidFill>
                  <a:schemeClr val="bg1"/>
                </a:solidFill>
                <a:latin typeface="Times New Roman" pitchFamily="18" charset="0"/>
                <a:cs typeface="Times New Roman" pitchFamily="18" charset="0"/>
              </a:rPr>
              <a:t>Cost</a:t>
            </a:r>
            <a:r>
              <a:rPr lang="en-US" sz="2000" b="1" dirty="0">
                <a:solidFill>
                  <a:schemeClr val="bg1"/>
                </a:solidFill>
                <a:latin typeface="Times New Roman" pitchFamily="18" charset="0"/>
                <a:cs typeface="Times New Roman" pitchFamily="18" charset="0"/>
              </a:rPr>
              <a:t> Effective </a:t>
            </a:r>
            <a:r>
              <a:rPr lang="en-US" sz="2000" b="1" dirty="0" smtClean="0">
                <a:solidFill>
                  <a:schemeClr val="bg1"/>
                </a:solidFill>
                <a:latin typeface="Times New Roman" pitchFamily="18" charset="0"/>
                <a:cs typeface="Times New Roman" pitchFamily="18" charset="0"/>
              </a:rPr>
              <a:t>: </a:t>
            </a:r>
            <a:r>
              <a:rPr lang="en-IN" sz="2000" dirty="0">
                <a:latin typeface="Times New Roman" pitchFamily="18" charset="0"/>
                <a:cs typeface="Times New Roman" pitchFamily="18" charset="0"/>
              </a:rPr>
              <a:t>With prices that are often h</a:t>
            </a:r>
            <a:r>
              <a:rPr lang="en-US" sz="2000" dirty="0" err="1">
                <a:latin typeface="Times New Roman" pitchFamily="18" charset="0"/>
                <a:cs typeface="Times New Roman" pitchFamily="18" charset="0"/>
              </a:rPr>
              <a:t>igh</a:t>
            </a:r>
            <a:r>
              <a:rPr lang="en-IN" sz="2000" dirty="0">
                <a:latin typeface="Times New Roman" pitchFamily="18" charset="0"/>
                <a:cs typeface="Times New Roman" pitchFamily="18" charset="0"/>
              </a:rPr>
              <a:t> of conventional hotels, savings are certainly </a:t>
            </a:r>
            <a:r>
              <a:rPr lang="en-US" sz="2000" dirty="0">
                <a:latin typeface="Times New Roman" pitchFamily="18" charset="0"/>
                <a:cs typeface="Times New Roman" pitchFamily="18" charset="0"/>
              </a:rPr>
              <a:t>not </a:t>
            </a:r>
            <a:r>
              <a:rPr lang="en-IN" sz="2000" dirty="0">
                <a:latin typeface="Times New Roman" pitchFamily="18" charset="0"/>
                <a:cs typeface="Times New Roman" pitchFamily="18" charset="0"/>
              </a:rPr>
              <a:t>guaranteed! The average price of capsule hotels range between </a:t>
            </a:r>
            <a:r>
              <a:rPr lang="en-US" sz="2000" dirty="0">
                <a:latin typeface="Times New Roman" pitchFamily="18" charset="0"/>
                <a:cs typeface="Times New Roman" pitchFamily="18" charset="0"/>
              </a:rPr>
              <a:t>the </a:t>
            </a:r>
            <a:r>
              <a:rPr lang="en-US" sz="2000" dirty="0" err="1" smtClean="0">
                <a:latin typeface="Times New Roman" pitchFamily="18" charset="0"/>
                <a:cs typeface="Times New Roman" pitchFamily="18" charset="0"/>
              </a:rPr>
              <a:t>accomodation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budget of students </a:t>
            </a:r>
            <a:r>
              <a:rPr lang="en-IN" sz="2000" dirty="0">
                <a:latin typeface="Times New Roman" pitchFamily="18" charset="0"/>
                <a:cs typeface="Times New Roman" pitchFamily="18" charset="0"/>
              </a:rPr>
              <a:t>per night. </a:t>
            </a:r>
            <a:endParaRPr lang="en-IN" sz="2000" dirty="0" smtClean="0">
              <a:latin typeface="Times New Roman" pitchFamily="18" charset="0"/>
              <a:cs typeface="Times New Roman" pitchFamily="18" charset="0"/>
            </a:endParaRPr>
          </a:p>
          <a:p>
            <a:pPr algn="just">
              <a:buFont typeface="Wingdings" pitchFamily="2" charset="2"/>
              <a:buChar char="Ø"/>
            </a:pPr>
            <a:r>
              <a:rPr lang="en-US" sz="2000" b="1" dirty="0">
                <a:solidFill>
                  <a:srgbClr val="3A3A3A"/>
                </a:solidFill>
                <a:latin typeface="Times New Roman" pitchFamily="18" charset="0"/>
                <a:ea typeface=""/>
                <a:cs typeface="Times New Roman" pitchFamily="18" charset="0"/>
              </a:rPr>
              <a:t>Not </a:t>
            </a:r>
            <a:r>
              <a:rPr lang="en-IN" sz="2000" b="1" dirty="0">
                <a:solidFill>
                  <a:srgbClr val="3A3A3A"/>
                </a:solidFill>
                <a:latin typeface="Times New Roman" pitchFamily="18" charset="0"/>
                <a:ea typeface=""/>
                <a:cs typeface="Times New Roman" pitchFamily="18" charset="0"/>
              </a:rPr>
              <a:t>Convenient </a:t>
            </a:r>
            <a:r>
              <a:rPr lang="en-IN" sz="2000" b="1" dirty="0" smtClean="0">
                <a:solidFill>
                  <a:srgbClr val="3A3A3A"/>
                </a:solidFill>
                <a:latin typeface="Times New Roman" pitchFamily="18" charset="0"/>
                <a:ea typeface=""/>
                <a:cs typeface="Times New Roman" pitchFamily="18" charset="0"/>
              </a:rPr>
              <a:t>Location</a:t>
            </a:r>
            <a:r>
              <a:rPr lang="en-IN" sz="2000" dirty="0" smtClean="0">
                <a:solidFill>
                  <a:srgbClr val="3A3A3A"/>
                </a:solidFill>
                <a:latin typeface="Times New Roman" pitchFamily="18" charset="0"/>
                <a:ea typeface=""/>
                <a:cs typeface="Times New Roman" pitchFamily="18" charset="0"/>
              </a:rPr>
              <a:t>: </a:t>
            </a:r>
            <a:r>
              <a:rPr lang="en-IN" sz="2000" dirty="0">
                <a:latin typeface="Times New Roman" pitchFamily="18" charset="0"/>
                <a:cs typeface="Times New Roman" pitchFamily="18" charset="0"/>
              </a:rPr>
              <a:t>Most </a:t>
            </a:r>
            <a:r>
              <a:rPr lang="en-IN" sz="2000" dirty="0" smtClean="0">
                <a:latin typeface="Times New Roman" pitchFamily="18" charset="0"/>
                <a:cs typeface="Times New Roman" pitchFamily="18" charset="0"/>
              </a:rPr>
              <a:t>capsule </a:t>
            </a:r>
            <a:r>
              <a:rPr lang="en-IN" sz="2000" dirty="0">
                <a:latin typeface="Times New Roman" pitchFamily="18" charset="0"/>
                <a:cs typeface="Times New Roman" pitchFamily="18" charset="0"/>
              </a:rPr>
              <a:t>hotels are </a:t>
            </a:r>
            <a:r>
              <a:rPr lang="en-US" sz="2000" dirty="0">
                <a:latin typeface="Times New Roman" pitchFamily="18" charset="0"/>
                <a:cs typeface="Times New Roman" pitchFamily="18" charset="0"/>
              </a:rPr>
              <a:t>not </a:t>
            </a:r>
            <a:r>
              <a:rPr lang="en-IN" sz="2000" dirty="0">
                <a:latin typeface="Times New Roman" pitchFamily="18" charset="0"/>
                <a:cs typeface="Times New Roman" pitchFamily="18" charset="0"/>
              </a:rPr>
              <a:t>just a stone’s throw away from train stations, and such prime locations </a:t>
            </a:r>
            <a:r>
              <a:rPr lang="en-US" sz="2000" dirty="0">
                <a:latin typeface="Times New Roman" pitchFamily="18" charset="0"/>
                <a:cs typeface="Times New Roman" pitchFamily="18" charset="0"/>
              </a:rPr>
              <a:t>which </a:t>
            </a:r>
            <a:r>
              <a:rPr lang="en-IN" sz="2000" dirty="0">
                <a:latin typeface="Times New Roman" pitchFamily="18" charset="0"/>
                <a:cs typeface="Times New Roman" pitchFamily="18" charset="0"/>
              </a:rPr>
              <a:t>bring major </a:t>
            </a:r>
            <a:r>
              <a:rPr lang="en-US" sz="2000" dirty="0">
                <a:latin typeface="Times New Roman" pitchFamily="18" charset="0"/>
                <a:cs typeface="Times New Roman" pitchFamily="18" charset="0"/>
              </a:rPr>
              <a:t>problems </a:t>
            </a:r>
            <a:r>
              <a:rPr lang="en-IN" sz="2000" dirty="0">
                <a:latin typeface="Times New Roman" pitchFamily="18" charset="0"/>
                <a:cs typeface="Times New Roman" pitchFamily="18" charset="0"/>
              </a:rPr>
              <a:t>to travellers</a:t>
            </a:r>
            <a:r>
              <a:rPr lang="en-US" sz="2000" dirty="0">
                <a:latin typeface="Times New Roman" pitchFamily="18" charset="0"/>
                <a:cs typeface="Times New Roman" pitchFamily="18" charset="0"/>
              </a:rPr>
              <a:t> as they will be not familiar with the area</a:t>
            </a:r>
            <a:r>
              <a:rPr lang="en-IN" sz="2000" dirty="0">
                <a:latin typeface="Times New Roman" pitchFamily="18" charset="0"/>
                <a:cs typeface="Times New Roman" pitchFamily="18" charset="0"/>
              </a:rPr>
              <a:t>.</a:t>
            </a:r>
            <a:r>
              <a:rPr lang="en-US" sz="2000" dirty="0">
                <a:latin typeface="Times New Roman" pitchFamily="18" charset="0"/>
                <a:cs typeface="Times New Roman" pitchFamily="18" charset="0"/>
              </a:rPr>
              <a:t> But</a:t>
            </a:r>
            <a:r>
              <a:rPr lang="en-IN" sz="2000" dirty="0">
                <a:latin typeface="Times New Roman" pitchFamily="18" charset="0"/>
                <a:cs typeface="Times New Roman" pitchFamily="18" charset="0"/>
              </a:rPr>
              <a:t> capsule hotels are</a:t>
            </a:r>
            <a:r>
              <a:rPr lang="en-US" sz="2000" dirty="0">
                <a:latin typeface="Times New Roman" pitchFamily="18" charset="0"/>
                <a:cs typeface="Times New Roman" pitchFamily="18" charset="0"/>
              </a:rPr>
              <a:t> not that far</a:t>
            </a:r>
            <a:r>
              <a:rPr lang="en-IN" sz="2000" dirty="0">
                <a:latin typeface="Times New Roman" pitchFamily="18" charset="0"/>
                <a:cs typeface="Times New Roman" pitchFamily="18" charset="0"/>
              </a:rPr>
              <a:t> away from t</a:t>
            </a:r>
            <a:r>
              <a:rPr lang="en-US" sz="2000" dirty="0">
                <a:latin typeface="Times New Roman" pitchFamily="18" charset="0"/>
                <a:cs typeface="Times New Roman" pitchFamily="18" charset="0"/>
              </a:rPr>
              <a:t>hose</a:t>
            </a:r>
            <a:r>
              <a:rPr lang="en-IN" sz="2000" dirty="0">
                <a:latin typeface="Times New Roman" pitchFamily="18" charset="0"/>
                <a:cs typeface="Times New Roman" pitchFamily="18" charset="0"/>
              </a:rPr>
              <a:t> locations </a:t>
            </a:r>
            <a:r>
              <a:rPr lang="en-US" sz="2000" dirty="0">
                <a:latin typeface="Times New Roman" pitchFamily="18" charset="0"/>
                <a:cs typeface="Times New Roman" pitchFamily="18" charset="0"/>
              </a:rPr>
              <a:t>which </a:t>
            </a:r>
            <a:r>
              <a:rPr lang="en-IN" sz="2000" dirty="0">
                <a:latin typeface="Times New Roman" pitchFamily="18" charset="0"/>
                <a:cs typeface="Times New Roman" pitchFamily="18" charset="0"/>
              </a:rPr>
              <a:t>bring major convenience</a:t>
            </a:r>
            <a:r>
              <a:rPr lang="en-US" sz="2000" dirty="0" smtClean="0">
                <a:latin typeface="Times New Roman" pitchFamily="18" charset="0"/>
                <a:cs typeface="Times New Roman" pitchFamily="18" charset="0"/>
              </a:rPr>
              <a:t>.</a:t>
            </a:r>
          </a:p>
          <a:p>
            <a:pPr algn="just">
              <a:buFont typeface="Wingdings" pitchFamily="2" charset="2"/>
              <a:buChar char="Ø"/>
            </a:pPr>
            <a:r>
              <a:rPr lang="en-US" sz="2000" b="1" dirty="0">
                <a:solidFill>
                  <a:schemeClr val="bg1"/>
                </a:solidFill>
                <a:latin typeface="Times New Roman" pitchFamily="18" charset="0"/>
                <a:cs typeface="Times New Roman" pitchFamily="18" charset="0"/>
              </a:rPr>
              <a:t>Particular </a:t>
            </a:r>
            <a:r>
              <a:rPr lang="en-IN" sz="2000" b="1" dirty="0">
                <a:solidFill>
                  <a:schemeClr val="bg1"/>
                </a:solidFill>
                <a:latin typeface="Times New Roman" pitchFamily="18" charset="0"/>
                <a:cs typeface="Times New Roman" pitchFamily="18" charset="0"/>
              </a:rPr>
              <a:t>Hour </a:t>
            </a:r>
            <a:r>
              <a:rPr lang="en-IN" sz="2000" b="1" dirty="0" smtClean="0">
                <a:solidFill>
                  <a:schemeClr val="bg1"/>
                </a:solidFill>
                <a:latin typeface="Times New Roman" pitchFamily="18" charset="0"/>
                <a:cs typeface="Times New Roman" pitchFamily="18" charset="0"/>
              </a:rPr>
              <a:t>Check-in: </a:t>
            </a:r>
            <a:r>
              <a:rPr lang="en-IN" sz="2000" dirty="0" smtClean="0">
                <a:latin typeface="Times New Roman" pitchFamily="18" charset="0"/>
                <a:cs typeface="Times New Roman" pitchFamily="18" charset="0"/>
              </a:rPr>
              <a:t>Plus</a:t>
            </a:r>
            <a:r>
              <a:rPr lang="en-IN" sz="2000" dirty="0">
                <a:latin typeface="Times New Roman" pitchFamily="18" charset="0"/>
                <a:cs typeface="Times New Roman" pitchFamily="18" charset="0"/>
              </a:rPr>
              <a:t>, most  hotels also</a:t>
            </a:r>
            <a:r>
              <a:rPr lang="en-US" sz="2000" dirty="0">
                <a:latin typeface="Times New Roman" pitchFamily="18" charset="0"/>
                <a:cs typeface="Times New Roman" pitchFamily="18" charset="0"/>
              </a:rPr>
              <a:t> do not</a:t>
            </a:r>
            <a:r>
              <a:rPr lang="en-IN" sz="2000" dirty="0">
                <a:latin typeface="Times New Roman" pitchFamily="18" charset="0"/>
                <a:cs typeface="Times New Roman" pitchFamily="18" charset="0"/>
              </a:rPr>
              <a:t> have a 24-hour front desk service to assist you even if you check in during the wee hours. This is especially important if you’re </a:t>
            </a:r>
            <a:r>
              <a:rPr lang="en-IN" sz="2000" dirty="0" smtClean="0">
                <a:latin typeface="Times New Roman" pitchFamily="18" charset="0"/>
                <a:cs typeface="Times New Roman" pitchFamily="18" charset="0"/>
              </a:rPr>
              <a:t>saving money by flying budget airline </a:t>
            </a:r>
            <a:r>
              <a:rPr lang="en-IN" sz="2000" dirty="0">
                <a:latin typeface="Times New Roman" pitchFamily="18" charset="0"/>
                <a:cs typeface="Times New Roman" pitchFamily="18" charset="0"/>
              </a:rPr>
              <a:t> with odd timings</a:t>
            </a:r>
            <a:endParaRPr sz="2000" dirty="0">
              <a:solidFill>
                <a:srgbClr val="000000"/>
              </a:solidFill>
              <a:latin typeface="Times New Roman" pitchFamily="18" charset="0"/>
              <a:ea typeface="Arial"/>
              <a:cs typeface="Times New Roman" pitchFamily="18" charset="0"/>
              <a:sym typeface="Arial"/>
            </a:endParaRPr>
          </a:p>
          <a:p>
            <a:pPr marL="0" indent="0">
              <a:spcBef>
                <a:spcPts val="1067"/>
              </a:spcBef>
              <a:buNone/>
            </a:pPr>
            <a:endParaRPr sz="1600" dirty="0">
              <a:solidFill>
                <a:srgbClr val="000000"/>
              </a:solidFill>
              <a:latin typeface="Arial"/>
              <a:ea typeface="Arial"/>
              <a:cs typeface="Arial"/>
              <a:sym typeface="Aria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38" y="242154"/>
            <a:ext cx="2825262" cy="185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4937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364</TotalTime>
  <Words>1173</Words>
  <Application>Microsoft Office PowerPoint</Application>
  <PresentationFormat>Custom</PresentationFormat>
  <Paragraphs>93</Paragraphs>
  <Slides>32</Slides>
  <Notes>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Circuit</vt:lpstr>
      <vt:lpstr>PowerPoint Presentation</vt:lpstr>
      <vt:lpstr>Contents:</vt:lpstr>
      <vt:lpstr> </vt:lpstr>
      <vt:lpstr>PowerPoint Presentation</vt:lpstr>
      <vt:lpstr>Literature Survey</vt:lpstr>
      <vt:lpstr>PowerPoint Presentation</vt:lpstr>
      <vt:lpstr>Software and Hardware Requirement</vt:lpstr>
      <vt:lpstr>Hardware Requirement</vt:lpstr>
      <vt:lpstr>Disadvantage of existing system:</vt:lpstr>
      <vt:lpstr>PowerPoint Presentation</vt:lpstr>
      <vt:lpstr> System Implementation:   * The model is functionally the same. Django’s Object-Relational Mapping (ORM—more   on the ORM later) provides the interface to the application database;     * The template provides display logic and is the interface between the user and your Django application; and      * The view manages the bulk of the applications data processing, application logic and messaging. </vt:lpstr>
      <vt:lpstr>PowerPoint Presentation</vt:lpstr>
      <vt:lpstr>PowerPoint Presentation</vt:lpstr>
      <vt:lpstr>PowerPoint Presentation</vt:lpstr>
      <vt:lpstr>                                       Modules in Bonpod</vt:lpstr>
      <vt:lpstr>PowerPoint Presentation</vt:lpstr>
      <vt:lpstr>                                           Authorize module files code</vt:lpstr>
      <vt:lpstr>                                                     Pod Module Code</vt:lpstr>
      <vt:lpstr>                                            Pod module files and code</vt:lpstr>
      <vt:lpstr>                                Result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soujanya ganiga</dc:creator>
  <cp:lastModifiedBy>USER</cp:lastModifiedBy>
  <cp:revision>35</cp:revision>
  <dcterms:created xsi:type="dcterms:W3CDTF">2020-03-31T04:02:09Z</dcterms:created>
  <dcterms:modified xsi:type="dcterms:W3CDTF">2020-08-23T06:16:45Z</dcterms:modified>
</cp:coreProperties>
</file>